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39.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5" r:id="rId2"/>
    <p:sldMasterId id="2147483678" r:id="rId3"/>
    <p:sldMasterId id="2147483688" r:id="rId4"/>
  </p:sldMasterIdLst>
  <p:notesMasterIdLst>
    <p:notesMasterId r:id="rId29"/>
  </p:notesMasterIdLst>
  <p:handoutMasterIdLst>
    <p:handoutMasterId r:id="rId30"/>
  </p:handoutMasterIdLst>
  <p:sldIdLst>
    <p:sldId id="257" r:id="rId5"/>
    <p:sldId id="263" r:id="rId6"/>
    <p:sldId id="264" r:id="rId7"/>
    <p:sldId id="283" r:id="rId8"/>
    <p:sldId id="265" r:id="rId9"/>
    <p:sldId id="266" r:id="rId10"/>
    <p:sldId id="267" r:id="rId11"/>
    <p:sldId id="268" r:id="rId12"/>
    <p:sldId id="269" r:id="rId13"/>
    <p:sldId id="270" r:id="rId14"/>
    <p:sldId id="271" r:id="rId15"/>
    <p:sldId id="272" r:id="rId16"/>
    <p:sldId id="273" r:id="rId17"/>
    <p:sldId id="274" r:id="rId18"/>
    <p:sldId id="276" r:id="rId19"/>
    <p:sldId id="277" r:id="rId20"/>
    <p:sldId id="275" r:id="rId21"/>
    <p:sldId id="278" r:id="rId22"/>
    <p:sldId id="279" r:id="rId23"/>
    <p:sldId id="280" r:id="rId24"/>
    <p:sldId id="284" r:id="rId25"/>
    <p:sldId id="285" r:id="rId26"/>
    <p:sldId id="286" r:id="rId27"/>
    <p:sldId id="2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13" autoAdjust="0"/>
    <p:restoredTop sz="96327" autoAdjust="0"/>
  </p:normalViewPr>
  <p:slideViewPr>
    <p:cSldViewPr snapToGrid="0">
      <p:cViewPr varScale="1">
        <p:scale>
          <a:sx n="71" d="100"/>
          <a:sy n="71" d="100"/>
        </p:scale>
        <p:origin x="200" y="130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3" d="100"/>
          <a:sy n="103" d="100"/>
        </p:scale>
        <p:origin x="3228" y="8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ustomXml" Target="../customXml/item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customXml" Target="../customXml/item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C9857A-1CEA-4C87-8C9E-FDA0EA1B00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A2552DF-49BE-48CA-B699-CDF611CB67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5F65B6-3474-4F22-A791-FFAE153D63B8}" type="datetimeFigureOut">
              <a:rPr lang="en-US" smtClean="0"/>
              <a:t>6/12/24</a:t>
            </a:fld>
            <a:endParaRPr lang="en-US" dirty="0"/>
          </a:p>
        </p:txBody>
      </p:sp>
      <p:sp>
        <p:nvSpPr>
          <p:cNvPr id="4" name="Footer Placeholder 3">
            <a:extLst>
              <a:ext uri="{FF2B5EF4-FFF2-40B4-BE49-F238E27FC236}">
                <a16:creationId xmlns:a16="http://schemas.microsoft.com/office/drawing/2014/main" id="{2CB9FB4F-1851-4E29-88ED-D1EFD55B8C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101B7A6-F989-4070-A70C-A9A00F2489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EFAA6F-6976-4B03-B457-4062592B891C}" type="slidenum">
              <a:rPr lang="en-US" smtClean="0"/>
              <a:t>‹#›</a:t>
            </a:fld>
            <a:endParaRPr lang="en-US" dirty="0"/>
          </a:p>
        </p:txBody>
      </p:sp>
    </p:spTree>
    <p:extLst>
      <p:ext uri="{BB962C8B-B14F-4D97-AF65-F5344CB8AC3E}">
        <p14:creationId xmlns:p14="http://schemas.microsoft.com/office/powerpoint/2010/main" val="2698423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714A6-EA06-4F3D-8BC3-93126199908D}" type="datetimeFigureOut">
              <a:rPr lang="en-US" smtClean="0"/>
              <a:t>6/12/24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A6F86-EE49-4CA9-86A4-56D413E2960D}" type="slidenum">
              <a:rPr lang="en-US" smtClean="0"/>
              <a:t>‹#›</a:t>
            </a:fld>
            <a:endParaRPr lang="en-US" dirty="0"/>
          </a:p>
        </p:txBody>
      </p:sp>
    </p:spTree>
    <p:extLst>
      <p:ext uri="{BB962C8B-B14F-4D97-AF65-F5344CB8AC3E}">
        <p14:creationId xmlns:p14="http://schemas.microsoft.com/office/powerpoint/2010/main" val="4238998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E81354B5-A371-48A6-8A29-BDD3443F3A6C}"/>
              </a:ext>
            </a:extLst>
          </p:cNvPr>
          <p:cNvSpPr>
            <a:spLocks noGrp="1"/>
          </p:cNvSpPr>
          <p:nvPr>
            <p:ph type="pic" sz="quarter" idx="13"/>
          </p:nvPr>
        </p:nvSpPr>
        <p:spPr>
          <a:xfrm>
            <a:off x="5946475" y="415325"/>
            <a:ext cx="5837538" cy="5835725"/>
          </a:xfrm>
          <a:custGeom>
            <a:avLst/>
            <a:gdLst>
              <a:gd name="connsiteX0" fmla="*/ 0 w 5837538"/>
              <a:gd name="connsiteY0" fmla="*/ 0 h 5835725"/>
              <a:gd name="connsiteX1" fmla="*/ 5837538 w 5837538"/>
              <a:gd name="connsiteY1" fmla="*/ 0 h 5835725"/>
              <a:gd name="connsiteX2" fmla="*/ 5837538 w 5837538"/>
              <a:gd name="connsiteY2" fmla="*/ 5457558 h 5835725"/>
              <a:gd name="connsiteX3" fmla="*/ 3702588 w 5837538"/>
              <a:gd name="connsiteY3" fmla="*/ 5835725 h 5835725"/>
              <a:gd name="connsiteX4" fmla="*/ 0 w 5837538"/>
              <a:gd name="connsiteY4" fmla="*/ 5835725 h 5835725"/>
              <a:gd name="connsiteX5" fmla="*/ 0 w 5837538"/>
              <a:gd name="connsiteY5" fmla="*/ 4392464 h 5835725"/>
              <a:gd name="connsiteX6" fmla="*/ 879895 w 5837538"/>
              <a:gd name="connsiteY6" fmla="*/ 4392464 h 5835725"/>
              <a:gd name="connsiteX7" fmla="*/ 879895 w 5837538"/>
              <a:gd name="connsiteY7" fmla="*/ 1143181 h 5835725"/>
              <a:gd name="connsiteX8" fmla="*/ 0 w 5837538"/>
              <a:gd name="connsiteY8" fmla="*/ 1143181 h 583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7538" h="5835725">
                <a:moveTo>
                  <a:pt x="0" y="0"/>
                </a:moveTo>
                <a:lnTo>
                  <a:pt x="5837538" y="0"/>
                </a:lnTo>
                <a:lnTo>
                  <a:pt x="5837538" y="5457558"/>
                </a:lnTo>
                <a:lnTo>
                  <a:pt x="3702588" y="5835725"/>
                </a:lnTo>
                <a:lnTo>
                  <a:pt x="0" y="5835725"/>
                </a:lnTo>
                <a:lnTo>
                  <a:pt x="0" y="4392464"/>
                </a:lnTo>
                <a:lnTo>
                  <a:pt x="879895" y="4392464"/>
                </a:lnTo>
                <a:lnTo>
                  <a:pt x="879895" y="1143181"/>
                </a:lnTo>
                <a:lnTo>
                  <a:pt x="0" y="1143181"/>
                </a:lnTo>
                <a:close/>
              </a:path>
            </a:pathLst>
          </a:custGeom>
        </p:spPr>
        <p:txBody>
          <a:bodyPr wrap="square">
            <a:noAutofit/>
          </a:bodyPr>
          <a:lstStyle/>
          <a:p>
            <a:endParaRPr lang="en-US" dirty="0"/>
          </a:p>
        </p:txBody>
      </p:sp>
      <p:sp>
        <p:nvSpPr>
          <p:cNvPr id="15" name="Rectangle 14">
            <a:extLst>
              <a:ext uri="{FF2B5EF4-FFF2-40B4-BE49-F238E27FC236}">
                <a16:creationId xmlns:a16="http://schemas.microsoft.com/office/drawing/2014/main" id="{1E058FAB-D0B1-4164-AE99-CBAFB6B59AA8}"/>
              </a:ext>
            </a:extLst>
          </p:cNvPr>
          <p:cNvSpPr/>
          <p:nvPr userDrawn="1"/>
        </p:nvSpPr>
        <p:spPr>
          <a:xfrm>
            <a:off x="0" y="1112460"/>
            <a:ext cx="6826370" cy="36953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2">
            <a:extLst>
              <a:ext uri="{FF2B5EF4-FFF2-40B4-BE49-F238E27FC236}">
                <a16:creationId xmlns:a16="http://schemas.microsoft.com/office/drawing/2014/main" id="{BDD8D0F4-3CFC-4204-975E-9FBF80FE9593}"/>
              </a:ext>
            </a:extLst>
          </p:cNvPr>
          <p:cNvSpPr>
            <a:spLocks noGrp="1"/>
          </p:cNvSpPr>
          <p:nvPr>
            <p:ph sz="quarter" idx="14"/>
          </p:nvPr>
        </p:nvSpPr>
        <p:spPr>
          <a:xfrm>
            <a:off x="838200" y="5245796"/>
            <a:ext cx="3624532" cy="454025"/>
          </a:xfrm>
          <a:prstGeom prst="rect">
            <a:avLst/>
          </a:prstGeom>
        </p:spPr>
        <p:txBody>
          <a:bodyPr/>
          <a:lstStyle>
            <a:lvl1pPr marL="0" indent="0">
              <a:buNone/>
              <a:defRPr sz="2000">
                <a:solidFill>
                  <a:srgbClr val="000000"/>
                </a:solidFill>
              </a:defRPr>
            </a:lvl1pPr>
          </a:lstStyle>
          <a:p>
            <a:pPr lvl="0"/>
            <a:endParaRPr lang="en-US" dirty="0"/>
          </a:p>
        </p:txBody>
      </p:sp>
      <p:sp>
        <p:nvSpPr>
          <p:cNvPr id="25" name="Rectangle 24">
            <a:extLst>
              <a:ext uri="{FF2B5EF4-FFF2-40B4-BE49-F238E27FC236}">
                <a16:creationId xmlns:a16="http://schemas.microsoft.com/office/drawing/2014/main" id="{BD19CC10-68EC-408B-A1A0-1E1C64B54104}"/>
              </a:ext>
            </a:extLst>
          </p:cNvPr>
          <p:cNvSpPr/>
          <p:nvPr userDrawn="1"/>
        </p:nvSpPr>
        <p:spPr>
          <a:xfrm>
            <a:off x="948906" y="5699821"/>
            <a:ext cx="64410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ntent Placeholder 22">
            <a:extLst>
              <a:ext uri="{FF2B5EF4-FFF2-40B4-BE49-F238E27FC236}">
                <a16:creationId xmlns:a16="http://schemas.microsoft.com/office/drawing/2014/main" id="{7ED1756F-EE77-4AEC-89C4-0B41EEBBB65C}"/>
              </a:ext>
            </a:extLst>
          </p:cNvPr>
          <p:cNvSpPr>
            <a:spLocks noGrp="1"/>
          </p:cNvSpPr>
          <p:nvPr>
            <p:ph sz="quarter" idx="15"/>
          </p:nvPr>
        </p:nvSpPr>
        <p:spPr>
          <a:xfrm>
            <a:off x="838200" y="5847081"/>
            <a:ext cx="3624532" cy="454025"/>
          </a:xfrm>
          <a:prstGeom prst="rect">
            <a:avLst/>
          </a:prstGeom>
        </p:spPr>
        <p:txBody>
          <a:bodyPr/>
          <a:lstStyle>
            <a:lvl1pPr marL="0" indent="0">
              <a:buNone/>
              <a:defRPr sz="1800">
                <a:solidFill>
                  <a:schemeClr val="tx2"/>
                </a:solidFill>
              </a:defRPr>
            </a:lvl1pPr>
          </a:lstStyle>
          <a:p>
            <a:pPr lvl="0"/>
            <a:endParaRPr lang="en-US" dirty="0"/>
          </a:p>
        </p:txBody>
      </p:sp>
      <p:sp>
        <p:nvSpPr>
          <p:cNvPr id="28" name="Title Placeholder 1">
            <a:extLst>
              <a:ext uri="{FF2B5EF4-FFF2-40B4-BE49-F238E27FC236}">
                <a16:creationId xmlns:a16="http://schemas.microsoft.com/office/drawing/2014/main" id="{9B1DB699-EE93-49C8-B6B3-38039A9E501A}"/>
              </a:ext>
            </a:extLst>
          </p:cNvPr>
          <p:cNvSpPr>
            <a:spLocks noGrp="1"/>
          </p:cNvSpPr>
          <p:nvPr>
            <p:ph type="title" hasCustomPrompt="1"/>
          </p:nvPr>
        </p:nvSpPr>
        <p:spPr>
          <a:xfrm>
            <a:off x="682255" y="2699656"/>
            <a:ext cx="5555512" cy="1063961"/>
          </a:xfrm>
          <a:prstGeom prst="rect">
            <a:avLst/>
          </a:prstGeom>
        </p:spPr>
        <p:txBody>
          <a:bodyPr vert="horz" lIns="91440" tIns="45720" rIns="91440" bIns="45720" rtlCol="0" anchor="ctr">
            <a:normAutofit/>
          </a:bodyPr>
          <a:lstStyle/>
          <a:p>
            <a:pPr algn="l"/>
            <a:r>
              <a:rPr lang="en-US" b="0" i="0" dirty="0">
                <a:solidFill>
                  <a:srgbClr val="333333"/>
                </a:solidFill>
                <a:effectLst/>
                <a:latin typeface="Source Sans Pro" panose="020B0503030403020204" pitchFamily="34" charset="0"/>
              </a:rPr>
              <a:t>The specification and claims of a patent, particularly if the invention be at all complicated, constitute one of the most difficult legal instruments to draw with accuracy.</a:t>
            </a:r>
            <a:br>
              <a:rPr lang="en-US" b="0" i="0" dirty="0">
                <a:solidFill>
                  <a:srgbClr val="333333"/>
                </a:solidFill>
                <a:effectLst/>
                <a:latin typeface="Source Sans Pro" panose="020B0503030403020204" pitchFamily="34" charset="0"/>
              </a:rPr>
            </a:br>
            <a:r>
              <a:rPr lang="en-US" b="0" i="0" dirty="0">
                <a:solidFill>
                  <a:srgbClr val="333333"/>
                </a:solidFill>
                <a:effectLst/>
                <a:latin typeface="Source Sans Pro" panose="020B0503030403020204" pitchFamily="34" charset="0"/>
              </a:rPr>
              <a:t>Mr. Justice Brown</a:t>
            </a:r>
            <a:br>
              <a:rPr lang="en-US" b="0" i="0" dirty="0">
                <a:solidFill>
                  <a:srgbClr val="333333"/>
                </a:solidFill>
                <a:effectLst/>
                <a:latin typeface="Source Sans Pro" panose="020B0503030403020204" pitchFamily="34" charset="0"/>
              </a:rPr>
            </a:br>
            <a:r>
              <a:rPr lang="en-US" b="0" i="0" dirty="0" err="1">
                <a:solidFill>
                  <a:srgbClr val="333333"/>
                </a:solidFill>
                <a:effectLst/>
                <a:latin typeface="Source Sans Pro" panose="020B0503030403020204" pitchFamily="34" charset="0"/>
              </a:rPr>
              <a:t>Topliff</a:t>
            </a:r>
            <a:r>
              <a:rPr lang="en-US" b="0" i="0" dirty="0">
                <a:solidFill>
                  <a:srgbClr val="333333"/>
                </a:solidFill>
                <a:effectLst/>
                <a:latin typeface="Source Sans Pro" panose="020B0503030403020204" pitchFamily="34" charset="0"/>
              </a:rPr>
              <a:t> v. </a:t>
            </a:r>
            <a:r>
              <a:rPr lang="en-US" b="0" i="0" dirty="0" err="1">
                <a:solidFill>
                  <a:srgbClr val="333333"/>
                </a:solidFill>
                <a:effectLst/>
                <a:latin typeface="Source Sans Pro" panose="020B0503030403020204" pitchFamily="34" charset="0"/>
              </a:rPr>
              <a:t>Topliff</a:t>
            </a:r>
            <a:br>
              <a:rPr lang="en-US" b="0" i="0" dirty="0">
                <a:solidFill>
                  <a:srgbClr val="333333"/>
                </a:solidFill>
                <a:effectLst/>
                <a:latin typeface="Source Sans Pro" panose="020B0503030403020204" pitchFamily="34" charset="0"/>
              </a:rPr>
            </a:br>
            <a:r>
              <a:rPr lang="en-US" b="0" i="0" dirty="0">
                <a:solidFill>
                  <a:srgbClr val="333333"/>
                </a:solidFill>
                <a:effectLst/>
                <a:latin typeface="Source Sans Pro" panose="020B0503030403020204" pitchFamily="34" charset="0"/>
              </a:rPr>
              <a:t>United States Supreme Court</a:t>
            </a:r>
            <a:br>
              <a:rPr lang="en-US" b="0" i="0" dirty="0">
                <a:solidFill>
                  <a:srgbClr val="333333"/>
                </a:solidFill>
                <a:effectLst/>
                <a:latin typeface="Source Sans Pro" panose="020B0503030403020204" pitchFamily="34" charset="0"/>
              </a:rPr>
            </a:br>
            <a:r>
              <a:rPr lang="en-US" b="0" i="0" dirty="0">
                <a:solidFill>
                  <a:srgbClr val="333333"/>
                </a:solidFill>
                <a:effectLst/>
                <a:latin typeface="Source Sans Pro" panose="020B0503030403020204" pitchFamily="34" charset="0"/>
              </a:rPr>
              <a:t>145 U.S. 156, 171 (1892)</a:t>
            </a:r>
            <a:br>
              <a:rPr lang="en-US" b="0" i="0" dirty="0">
                <a:solidFill>
                  <a:srgbClr val="333333"/>
                </a:solidFill>
                <a:effectLst/>
                <a:latin typeface="Source Sans Pro" panose="020B0503030403020204" pitchFamily="34" charset="0"/>
              </a:rPr>
            </a:br>
            <a:endParaRPr lang="en-US" dirty="0"/>
          </a:p>
        </p:txBody>
      </p:sp>
      <p:pic>
        <p:nvPicPr>
          <p:cNvPr id="3" name="Picture 2" descr="A person in a black robe&#10;&#10;Description automatically generated">
            <a:extLst>
              <a:ext uri="{FF2B5EF4-FFF2-40B4-BE49-F238E27FC236}">
                <a16:creationId xmlns:a16="http://schemas.microsoft.com/office/drawing/2014/main" id="{53B0ACBD-B395-BA50-2895-3CAF73154F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26514" y="877182"/>
            <a:ext cx="3754845" cy="4808032"/>
          </a:xfrm>
          <a:prstGeom prst="rect">
            <a:avLst/>
          </a:prstGeom>
        </p:spPr>
      </p:pic>
    </p:spTree>
    <p:extLst>
      <p:ext uri="{BB962C8B-B14F-4D97-AF65-F5344CB8AC3E}">
        <p14:creationId xmlns:p14="http://schemas.microsoft.com/office/powerpoint/2010/main" val="556612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D2F43-60BC-846E-6484-99A2045645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57F3BF-CB5E-511A-EA40-D1BB9BEED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4E8DF1-8848-622C-2B73-6B57EE0959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FECADC-BC9D-7515-01C4-D7E2DF0D5C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496209-C7B7-1AFC-1E05-4F95FA0712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AEAA6C-F658-CACD-698C-5EC52078681C}"/>
              </a:ext>
            </a:extLst>
          </p:cNvPr>
          <p:cNvSpPr>
            <a:spLocks noGrp="1"/>
          </p:cNvSpPr>
          <p:nvPr>
            <p:ph type="dt" sz="half" idx="10"/>
          </p:nvPr>
        </p:nvSpPr>
        <p:spPr/>
        <p:txBody>
          <a:bodyPr/>
          <a:lstStyle/>
          <a:p>
            <a:fld id="{6DB0494E-8361-A24A-BF6A-42B78E70DE8D}" type="datetimeFigureOut">
              <a:rPr lang="en-US" smtClean="0"/>
              <a:t>6/12/24</a:t>
            </a:fld>
            <a:endParaRPr lang="en-US" dirty="0"/>
          </a:p>
        </p:txBody>
      </p:sp>
      <p:sp>
        <p:nvSpPr>
          <p:cNvPr id="8" name="Footer Placeholder 7">
            <a:extLst>
              <a:ext uri="{FF2B5EF4-FFF2-40B4-BE49-F238E27FC236}">
                <a16:creationId xmlns:a16="http://schemas.microsoft.com/office/drawing/2014/main" id="{2D95758A-E714-388F-CD42-B566F1036B8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C4F67BE-8FF4-78F3-BE0B-7870358719F6}"/>
              </a:ext>
            </a:extLst>
          </p:cNvPr>
          <p:cNvSpPr>
            <a:spLocks noGrp="1"/>
          </p:cNvSpPr>
          <p:nvPr>
            <p:ph type="sldNum" sz="quarter" idx="12"/>
          </p:nvPr>
        </p:nvSpPr>
        <p:spPr/>
        <p:txBody>
          <a:bodyPr/>
          <a:lstStyle/>
          <a:p>
            <a:fld id="{7E7E934D-731E-AD46-ADA0-E0D607D91142}" type="slidenum">
              <a:rPr lang="en-US" smtClean="0"/>
              <a:t>‹#›</a:t>
            </a:fld>
            <a:endParaRPr lang="en-US" dirty="0"/>
          </a:p>
        </p:txBody>
      </p:sp>
    </p:spTree>
    <p:extLst>
      <p:ext uri="{BB962C8B-B14F-4D97-AF65-F5344CB8AC3E}">
        <p14:creationId xmlns:p14="http://schemas.microsoft.com/office/powerpoint/2010/main" val="128588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AAD62-48C5-84C7-BFBA-B6C6EEC7C8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93EABA-0B1A-609D-3AC1-285466012488}"/>
              </a:ext>
            </a:extLst>
          </p:cNvPr>
          <p:cNvSpPr>
            <a:spLocks noGrp="1"/>
          </p:cNvSpPr>
          <p:nvPr>
            <p:ph type="dt" sz="half" idx="10"/>
          </p:nvPr>
        </p:nvSpPr>
        <p:spPr/>
        <p:txBody>
          <a:bodyPr/>
          <a:lstStyle/>
          <a:p>
            <a:fld id="{6DB0494E-8361-A24A-BF6A-42B78E70DE8D}" type="datetimeFigureOut">
              <a:rPr lang="en-US" smtClean="0"/>
              <a:t>6/12/24</a:t>
            </a:fld>
            <a:endParaRPr lang="en-US" dirty="0"/>
          </a:p>
        </p:txBody>
      </p:sp>
      <p:sp>
        <p:nvSpPr>
          <p:cNvPr id="4" name="Footer Placeholder 3">
            <a:extLst>
              <a:ext uri="{FF2B5EF4-FFF2-40B4-BE49-F238E27FC236}">
                <a16:creationId xmlns:a16="http://schemas.microsoft.com/office/drawing/2014/main" id="{25293A76-76C6-FC18-26F1-F184CFAA481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CF2EAA4-98D1-7FC1-4244-C4BC13C2672D}"/>
              </a:ext>
            </a:extLst>
          </p:cNvPr>
          <p:cNvSpPr>
            <a:spLocks noGrp="1"/>
          </p:cNvSpPr>
          <p:nvPr>
            <p:ph type="sldNum" sz="quarter" idx="12"/>
          </p:nvPr>
        </p:nvSpPr>
        <p:spPr/>
        <p:txBody>
          <a:bodyPr/>
          <a:lstStyle/>
          <a:p>
            <a:fld id="{7E7E934D-731E-AD46-ADA0-E0D607D91142}" type="slidenum">
              <a:rPr lang="en-US" smtClean="0"/>
              <a:t>‹#›</a:t>
            </a:fld>
            <a:endParaRPr lang="en-US" dirty="0"/>
          </a:p>
        </p:txBody>
      </p:sp>
    </p:spTree>
    <p:extLst>
      <p:ext uri="{BB962C8B-B14F-4D97-AF65-F5344CB8AC3E}">
        <p14:creationId xmlns:p14="http://schemas.microsoft.com/office/powerpoint/2010/main" val="926845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09DE0C-2020-E57E-FA9E-4D2C4E29ACB7}"/>
              </a:ext>
            </a:extLst>
          </p:cNvPr>
          <p:cNvSpPr>
            <a:spLocks noGrp="1"/>
          </p:cNvSpPr>
          <p:nvPr>
            <p:ph type="dt" sz="half" idx="10"/>
          </p:nvPr>
        </p:nvSpPr>
        <p:spPr/>
        <p:txBody>
          <a:bodyPr/>
          <a:lstStyle/>
          <a:p>
            <a:fld id="{6DB0494E-8361-A24A-BF6A-42B78E70DE8D}" type="datetimeFigureOut">
              <a:rPr lang="en-US" smtClean="0"/>
              <a:t>6/12/24</a:t>
            </a:fld>
            <a:endParaRPr lang="en-US" dirty="0"/>
          </a:p>
        </p:txBody>
      </p:sp>
      <p:sp>
        <p:nvSpPr>
          <p:cNvPr id="3" name="Footer Placeholder 2">
            <a:extLst>
              <a:ext uri="{FF2B5EF4-FFF2-40B4-BE49-F238E27FC236}">
                <a16:creationId xmlns:a16="http://schemas.microsoft.com/office/drawing/2014/main" id="{2A5E7BC9-4084-2B9A-A003-2AF9C536B5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88D3A82-28F0-2333-C72B-F0EE7EB7FF26}"/>
              </a:ext>
            </a:extLst>
          </p:cNvPr>
          <p:cNvSpPr>
            <a:spLocks noGrp="1"/>
          </p:cNvSpPr>
          <p:nvPr>
            <p:ph type="sldNum" sz="quarter" idx="12"/>
          </p:nvPr>
        </p:nvSpPr>
        <p:spPr/>
        <p:txBody>
          <a:bodyPr/>
          <a:lstStyle/>
          <a:p>
            <a:fld id="{7E7E934D-731E-AD46-ADA0-E0D607D91142}" type="slidenum">
              <a:rPr lang="en-US" smtClean="0"/>
              <a:t>‹#›</a:t>
            </a:fld>
            <a:endParaRPr lang="en-US" dirty="0"/>
          </a:p>
        </p:txBody>
      </p:sp>
    </p:spTree>
    <p:extLst>
      <p:ext uri="{BB962C8B-B14F-4D97-AF65-F5344CB8AC3E}">
        <p14:creationId xmlns:p14="http://schemas.microsoft.com/office/powerpoint/2010/main" val="3153646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B5CAF-4A92-2969-99E3-CBD002BB2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CF912C-1796-28F4-2BCE-570BE6E963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840889-9D14-C868-D670-E764E1F65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884AB5-2DA8-AD74-41E8-FE3B26E41480}"/>
              </a:ext>
            </a:extLst>
          </p:cNvPr>
          <p:cNvSpPr>
            <a:spLocks noGrp="1"/>
          </p:cNvSpPr>
          <p:nvPr>
            <p:ph type="dt" sz="half" idx="10"/>
          </p:nvPr>
        </p:nvSpPr>
        <p:spPr/>
        <p:txBody>
          <a:bodyPr/>
          <a:lstStyle/>
          <a:p>
            <a:fld id="{6DB0494E-8361-A24A-BF6A-42B78E70DE8D}" type="datetimeFigureOut">
              <a:rPr lang="en-US" smtClean="0"/>
              <a:t>6/12/24</a:t>
            </a:fld>
            <a:endParaRPr lang="en-US" dirty="0"/>
          </a:p>
        </p:txBody>
      </p:sp>
      <p:sp>
        <p:nvSpPr>
          <p:cNvPr id="6" name="Footer Placeholder 5">
            <a:extLst>
              <a:ext uri="{FF2B5EF4-FFF2-40B4-BE49-F238E27FC236}">
                <a16:creationId xmlns:a16="http://schemas.microsoft.com/office/drawing/2014/main" id="{B1825D1D-F3F9-663A-FE74-83076C14BC1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377DBA-5B5F-C072-0676-9AF10819CA09}"/>
              </a:ext>
            </a:extLst>
          </p:cNvPr>
          <p:cNvSpPr>
            <a:spLocks noGrp="1"/>
          </p:cNvSpPr>
          <p:nvPr>
            <p:ph type="sldNum" sz="quarter" idx="12"/>
          </p:nvPr>
        </p:nvSpPr>
        <p:spPr/>
        <p:txBody>
          <a:bodyPr/>
          <a:lstStyle/>
          <a:p>
            <a:fld id="{7E7E934D-731E-AD46-ADA0-E0D607D91142}" type="slidenum">
              <a:rPr lang="en-US" smtClean="0"/>
              <a:t>‹#›</a:t>
            </a:fld>
            <a:endParaRPr lang="en-US" dirty="0"/>
          </a:p>
        </p:txBody>
      </p:sp>
    </p:spTree>
    <p:extLst>
      <p:ext uri="{BB962C8B-B14F-4D97-AF65-F5344CB8AC3E}">
        <p14:creationId xmlns:p14="http://schemas.microsoft.com/office/powerpoint/2010/main" val="3504869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2A2C-76A1-B2F5-3E01-CC7628D8FE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FED131-8CEA-BA25-2248-29DCB7A0AD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43135E3-6BF5-C3BF-CB2A-38EC196C50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B01C50-D9DD-980E-121A-4D60876D1C1D}"/>
              </a:ext>
            </a:extLst>
          </p:cNvPr>
          <p:cNvSpPr>
            <a:spLocks noGrp="1"/>
          </p:cNvSpPr>
          <p:nvPr>
            <p:ph type="dt" sz="half" idx="10"/>
          </p:nvPr>
        </p:nvSpPr>
        <p:spPr/>
        <p:txBody>
          <a:bodyPr/>
          <a:lstStyle/>
          <a:p>
            <a:fld id="{6DB0494E-8361-A24A-BF6A-42B78E70DE8D}" type="datetimeFigureOut">
              <a:rPr lang="en-US" smtClean="0"/>
              <a:t>6/12/24</a:t>
            </a:fld>
            <a:endParaRPr lang="en-US" dirty="0"/>
          </a:p>
        </p:txBody>
      </p:sp>
      <p:sp>
        <p:nvSpPr>
          <p:cNvPr id="6" name="Footer Placeholder 5">
            <a:extLst>
              <a:ext uri="{FF2B5EF4-FFF2-40B4-BE49-F238E27FC236}">
                <a16:creationId xmlns:a16="http://schemas.microsoft.com/office/drawing/2014/main" id="{9E32D40B-C16D-55E0-8694-6272B6BE88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BA56D3-682B-3BAE-FC43-73FD3ECD15C6}"/>
              </a:ext>
            </a:extLst>
          </p:cNvPr>
          <p:cNvSpPr>
            <a:spLocks noGrp="1"/>
          </p:cNvSpPr>
          <p:nvPr>
            <p:ph type="sldNum" sz="quarter" idx="12"/>
          </p:nvPr>
        </p:nvSpPr>
        <p:spPr/>
        <p:txBody>
          <a:bodyPr/>
          <a:lstStyle/>
          <a:p>
            <a:fld id="{7E7E934D-731E-AD46-ADA0-E0D607D91142}" type="slidenum">
              <a:rPr lang="en-US" smtClean="0"/>
              <a:t>‹#›</a:t>
            </a:fld>
            <a:endParaRPr lang="en-US" dirty="0"/>
          </a:p>
        </p:txBody>
      </p:sp>
    </p:spTree>
    <p:extLst>
      <p:ext uri="{BB962C8B-B14F-4D97-AF65-F5344CB8AC3E}">
        <p14:creationId xmlns:p14="http://schemas.microsoft.com/office/powerpoint/2010/main" val="3593552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7DD1-62FA-00C8-6AB0-298C67CDE2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DDFA08-F792-036F-2A98-AF45C9FE90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2CC8F-BEC4-7542-F660-D68E039ABBD9}"/>
              </a:ext>
            </a:extLst>
          </p:cNvPr>
          <p:cNvSpPr>
            <a:spLocks noGrp="1"/>
          </p:cNvSpPr>
          <p:nvPr>
            <p:ph type="dt" sz="half" idx="10"/>
          </p:nvPr>
        </p:nvSpPr>
        <p:spPr/>
        <p:txBody>
          <a:bodyPr/>
          <a:lstStyle/>
          <a:p>
            <a:fld id="{6DB0494E-8361-A24A-BF6A-42B78E70DE8D}" type="datetimeFigureOut">
              <a:rPr lang="en-US" smtClean="0"/>
              <a:t>6/12/24</a:t>
            </a:fld>
            <a:endParaRPr lang="en-US" dirty="0"/>
          </a:p>
        </p:txBody>
      </p:sp>
      <p:sp>
        <p:nvSpPr>
          <p:cNvPr id="5" name="Footer Placeholder 4">
            <a:extLst>
              <a:ext uri="{FF2B5EF4-FFF2-40B4-BE49-F238E27FC236}">
                <a16:creationId xmlns:a16="http://schemas.microsoft.com/office/drawing/2014/main" id="{6E58AC85-40B4-A478-DAF1-9DC7D75883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F815B3-036D-3135-9162-8757CE95E11D}"/>
              </a:ext>
            </a:extLst>
          </p:cNvPr>
          <p:cNvSpPr>
            <a:spLocks noGrp="1"/>
          </p:cNvSpPr>
          <p:nvPr>
            <p:ph type="sldNum" sz="quarter" idx="12"/>
          </p:nvPr>
        </p:nvSpPr>
        <p:spPr/>
        <p:txBody>
          <a:bodyPr/>
          <a:lstStyle/>
          <a:p>
            <a:fld id="{7E7E934D-731E-AD46-ADA0-E0D607D91142}" type="slidenum">
              <a:rPr lang="en-US" smtClean="0"/>
              <a:t>‹#›</a:t>
            </a:fld>
            <a:endParaRPr lang="en-US" dirty="0"/>
          </a:p>
        </p:txBody>
      </p:sp>
    </p:spTree>
    <p:extLst>
      <p:ext uri="{BB962C8B-B14F-4D97-AF65-F5344CB8AC3E}">
        <p14:creationId xmlns:p14="http://schemas.microsoft.com/office/powerpoint/2010/main" val="2808790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0666A2-B340-951E-9C66-186A17367B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F40A3-4C31-0C36-AA27-6DC577A0E4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3E35F-227E-7635-CBB6-8CD889ED6342}"/>
              </a:ext>
            </a:extLst>
          </p:cNvPr>
          <p:cNvSpPr>
            <a:spLocks noGrp="1"/>
          </p:cNvSpPr>
          <p:nvPr>
            <p:ph type="dt" sz="half" idx="10"/>
          </p:nvPr>
        </p:nvSpPr>
        <p:spPr/>
        <p:txBody>
          <a:bodyPr/>
          <a:lstStyle/>
          <a:p>
            <a:fld id="{6DB0494E-8361-A24A-BF6A-42B78E70DE8D}" type="datetimeFigureOut">
              <a:rPr lang="en-US" smtClean="0"/>
              <a:t>6/12/24</a:t>
            </a:fld>
            <a:endParaRPr lang="en-US" dirty="0"/>
          </a:p>
        </p:txBody>
      </p:sp>
      <p:sp>
        <p:nvSpPr>
          <p:cNvPr id="5" name="Footer Placeholder 4">
            <a:extLst>
              <a:ext uri="{FF2B5EF4-FFF2-40B4-BE49-F238E27FC236}">
                <a16:creationId xmlns:a16="http://schemas.microsoft.com/office/drawing/2014/main" id="{2DA691A9-966B-F044-2E87-AF40DA52A1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D11AB1-8F52-B630-F245-4E3D2596C19F}"/>
              </a:ext>
            </a:extLst>
          </p:cNvPr>
          <p:cNvSpPr>
            <a:spLocks noGrp="1"/>
          </p:cNvSpPr>
          <p:nvPr>
            <p:ph type="sldNum" sz="quarter" idx="12"/>
          </p:nvPr>
        </p:nvSpPr>
        <p:spPr/>
        <p:txBody>
          <a:bodyPr/>
          <a:lstStyle/>
          <a:p>
            <a:fld id="{7E7E934D-731E-AD46-ADA0-E0D607D91142}" type="slidenum">
              <a:rPr lang="en-US" smtClean="0"/>
              <a:t>‹#›</a:t>
            </a:fld>
            <a:endParaRPr lang="en-US" dirty="0"/>
          </a:p>
        </p:txBody>
      </p:sp>
    </p:spTree>
    <p:extLst>
      <p:ext uri="{BB962C8B-B14F-4D97-AF65-F5344CB8AC3E}">
        <p14:creationId xmlns:p14="http://schemas.microsoft.com/office/powerpoint/2010/main" val="2678284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spTree>
    <p:extLst>
      <p:ext uri="{BB962C8B-B14F-4D97-AF65-F5344CB8AC3E}">
        <p14:creationId xmlns:p14="http://schemas.microsoft.com/office/powerpoint/2010/main" val="1300066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Sidebar">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1" y="1825625"/>
            <a:ext cx="6386846" cy="39941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sp>
        <p:nvSpPr>
          <p:cNvPr id="12" name="Picture Placeholder 11">
            <a:extLst>
              <a:ext uri="{FF2B5EF4-FFF2-40B4-BE49-F238E27FC236}">
                <a16:creationId xmlns:a16="http://schemas.microsoft.com/office/drawing/2014/main" id="{47E86547-CF03-4FAE-91FC-29209F453FD1}"/>
              </a:ext>
            </a:extLst>
          </p:cNvPr>
          <p:cNvSpPr>
            <a:spLocks noGrp="1"/>
          </p:cNvSpPr>
          <p:nvPr>
            <p:ph type="pic" sz="quarter" idx="13"/>
          </p:nvPr>
        </p:nvSpPr>
        <p:spPr>
          <a:xfrm>
            <a:off x="7712149" y="3856074"/>
            <a:ext cx="3399391" cy="1963701"/>
          </a:xfrm>
        </p:spPr>
        <p:txBody>
          <a:bodyPr/>
          <a:lstStyle/>
          <a:p>
            <a:endParaRPr lang="en-US" dirty="0"/>
          </a:p>
        </p:txBody>
      </p:sp>
      <p:sp>
        <p:nvSpPr>
          <p:cNvPr id="14" name="Text Placeholder 13">
            <a:extLst>
              <a:ext uri="{FF2B5EF4-FFF2-40B4-BE49-F238E27FC236}">
                <a16:creationId xmlns:a16="http://schemas.microsoft.com/office/drawing/2014/main" id="{3E904899-AEE3-424E-BE69-7D03AB70156B}"/>
              </a:ext>
            </a:extLst>
          </p:cNvPr>
          <p:cNvSpPr>
            <a:spLocks noGrp="1"/>
          </p:cNvSpPr>
          <p:nvPr>
            <p:ph type="body" sz="quarter" idx="14" hasCustomPrompt="1"/>
          </p:nvPr>
        </p:nvSpPr>
        <p:spPr>
          <a:xfrm>
            <a:off x="7712149" y="1935164"/>
            <a:ext cx="3289226" cy="292099"/>
          </a:xfrm>
        </p:spPr>
        <p:txBody>
          <a:bodyPr>
            <a:normAutofit/>
          </a:bodyPr>
          <a:lstStyle>
            <a:lvl1pPr marL="0" indent="0">
              <a:buNone/>
              <a:defRPr sz="1600" b="0"/>
            </a:lvl1pPr>
          </a:lstStyle>
          <a:p>
            <a:pPr lvl="0"/>
            <a:r>
              <a:rPr lang="en-US" dirty="0"/>
              <a:t>Sidebar Headline</a:t>
            </a:r>
          </a:p>
        </p:txBody>
      </p:sp>
      <p:sp>
        <p:nvSpPr>
          <p:cNvPr id="15" name="Text Placeholder 13">
            <a:extLst>
              <a:ext uri="{FF2B5EF4-FFF2-40B4-BE49-F238E27FC236}">
                <a16:creationId xmlns:a16="http://schemas.microsoft.com/office/drawing/2014/main" id="{9C3C597B-A4BC-4BC2-8E36-4B610B4107A2}"/>
              </a:ext>
            </a:extLst>
          </p:cNvPr>
          <p:cNvSpPr>
            <a:spLocks noGrp="1"/>
          </p:cNvSpPr>
          <p:nvPr>
            <p:ph type="body" sz="quarter" idx="15" hasCustomPrompt="1"/>
          </p:nvPr>
        </p:nvSpPr>
        <p:spPr>
          <a:xfrm>
            <a:off x="7712149" y="2336803"/>
            <a:ext cx="3289226" cy="1384334"/>
          </a:xfrm>
        </p:spPr>
        <p:txBody>
          <a:bodyPr>
            <a:normAutofit/>
          </a:bodyPr>
          <a:lstStyle>
            <a:lvl1pPr marL="0" indent="0">
              <a:buNone/>
              <a:defRPr sz="1200" b="0">
                <a:solidFill>
                  <a:schemeClr val="tx2"/>
                </a:solidFill>
              </a:defRPr>
            </a:lvl1pPr>
          </a:lstStyle>
          <a:p>
            <a:pPr lvl="0"/>
            <a:r>
              <a:rPr lang="en-US" dirty="0"/>
              <a:t>Sidebar Content</a:t>
            </a:r>
          </a:p>
        </p:txBody>
      </p:sp>
    </p:spTree>
    <p:extLst>
      <p:ext uri="{BB962C8B-B14F-4D97-AF65-F5344CB8AC3E}">
        <p14:creationId xmlns:p14="http://schemas.microsoft.com/office/powerpoint/2010/main" val="4008305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D1EE-1A18-4C7E-A156-C1F8E7DF27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F66F46-A4C3-48E7-899E-C176F52923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CBBF5D0B-AB91-45A9-8993-FB44688D55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DF9656-8230-4ACC-9DC0-381869D76138}"/>
              </a:ext>
            </a:extLst>
          </p:cNvPr>
          <p:cNvSpPr>
            <a:spLocks noGrp="1"/>
          </p:cNvSpPr>
          <p:nvPr>
            <p:ph type="sldNum" sz="quarter" idx="12"/>
          </p:nvPr>
        </p:nvSpPr>
        <p:spPr/>
        <p:txBody>
          <a:bodyPr/>
          <a:lstStyle/>
          <a:p>
            <a:fld id="{3487E17C-00F2-43F7-9117-163ACF173A2A}" type="slidenum">
              <a:rPr lang="en-US" smtClean="0"/>
              <a:t>‹#›</a:t>
            </a:fld>
            <a:endParaRPr lang="en-US" dirty="0"/>
          </a:p>
        </p:txBody>
      </p:sp>
    </p:spTree>
    <p:extLst>
      <p:ext uri="{BB962C8B-B14F-4D97-AF65-F5344CB8AC3E}">
        <p14:creationId xmlns:p14="http://schemas.microsoft.com/office/powerpoint/2010/main" val="768810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E81354B5-A371-48A6-8A29-BDD3443F3A6C}"/>
              </a:ext>
            </a:extLst>
          </p:cNvPr>
          <p:cNvSpPr>
            <a:spLocks noGrp="1"/>
          </p:cNvSpPr>
          <p:nvPr>
            <p:ph type="pic" sz="quarter" idx="13"/>
          </p:nvPr>
        </p:nvSpPr>
        <p:spPr>
          <a:xfrm>
            <a:off x="5946475" y="415325"/>
            <a:ext cx="5837538" cy="5835725"/>
          </a:xfrm>
          <a:custGeom>
            <a:avLst/>
            <a:gdLst>
              <a:gd name="connsiteX0" fmla="*/ 0 w 5837538"/>
              <a:gd name="connsiteY0" fmla="*/ 0 h 5835725"/>
              <a:gd name="connsiteX1" fmla="*/ 5837538 w 5837538"/>
              <a:gd name="connsiteY1" fmla="*/ 0 h 5835725"/>
              <a:gd name="connsiteX2" fmla="*/ 5837538 w 5837538"/>
              <a:gd name="connsiteY2" fmla="*/ 5457558 h 5835725"/>
              <a:gd name="connsiteX3" fmla="*/ 3702588 w 5837538"/>
              <a:gd name="connsiteY3" fmla="*/ 5835725 h 5835725"/>
              <a:gd name="connsiteX4" fmla="*/ 0 w 5837538"/>
              <a:gd name="connsiteY4" fmla="*/ 5835725 h 5835725"/>
              <a:gd name="connsiteX5" fmla="*/ 0 w 5837538"/>
              <a:gd name="connsiteY5" fmla="*/ 4392464 h 5835725"/>
              <a:gd name="connsiteX6" fmla="*/ 879895 w 5837538"/>
              <a:gd name="connsiteY6" fmla="*/ 4392464 h 5835725"/>
              <a:gd name="connsiteX7" fmla="*/ 879895 w 5837538"/>
              <a:gd name="connsiteY7" fmla="*/ 1143181 h 5835725"/>
              <a:gd name="connsiteX8" fmla="*/ 0 w 5837538"/>
              <a:gd name="connsiteY8" fmla="*/ 1143181 h 583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7538" h="5835725">
                <a:moveTo>
                  <a:pt x="0" y="0"/>
                </a:moveTo>
                <a:lnTo>
                  <a:pt x="5837538" y="0"/>
                </a:lnTo>
                <a:lnTo>
                  <a:pt x="5837538" y="5457558"/>
                </a:lnTo>
                <a:lnTo>
                  <a:pt x="3702588" y="5835725"/>
                </a:lnTo>
                <a:lnTo>
                  <a:pt x="0" y="5835725"/>
                </a:lnTo>
                <a:lnTo>
                  <a:pt x="0" y="4392464"/>
                </a:lnTo>
                <a:lnTo>
                  <a:pt x="879895" y="4392464"/>
                </a:lnTo>
                <a:lnTo>
                  <a:pt x="879895" y="1143181"/>
                </a:lnTo>
                <a:lnTo>
                  <a:pt x="0" y="1143181"/>
                </a:lnTo>
                <a:close/>
              </a:path>
            </a:pathLst>
          </a:custGeom>
        </p:spPr>
        <p:txBody>
          <a:bodyPr wrap="square">
            <a:noAutofit/>
          </a:bodyPr>
          <a:lstStyle/>
          <a:p>
            <a:endParaRPr lang="en-US" dirty="0"/>
          </a:p>
        </p:txBody>
      </p:sp>
      <p:sp>
        <p:nvSpPr>
          <p:cNvPr id="15" name="Rectangle 14">
            <a:extLst>
              <a:ext uri="{FF2B5EF4-FFF2-40B4-BE49-F238E27FC236}">
                <a16:creationId xmlns:a16="http://schemas.microsoft.com/office/drawing/2014/main" id="{1E058FAB-D0B1-4164-AE99-CBAFB6B59AA8}"/>
              </a:ext>
            </a:extLst>
          </p:cNvPr>
          <p:cNvSpPr/>
          <p:nvPr userDrawn="1"/>
        </p:nvSpPr>
        <p:spPr>
          <a:xfrm>
            <a:off x="0" y="1558506"/>
            <a:ext cx="6826370" cy="3249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2">
            <a:extLst>
              <a:ext uri="{FF2B5EF4-FFF2-40B4-BE49-F238E27FC236}">
                <a16:creationId xmlns:a16="http://schemas.microsoft.com/office/drawing/2014/main" id="{BDD8D0F4-3CFC-4204-975E-9FBF80FE9593}"/>
              </a:ext>
            </a:extLst>
          </p:cNvPr>
          <p:cNvSpPr>
            <a:spLocks noGrp="1"/>
          </p:cNvSpPr>
          <p:nvPr>
            <p:ph sz="quarter" idx="14" hasCustomPrompt="1"/>
          </p:nvPr>
        </p:nvSpPr>
        <p:spPr>
          <a:xfrm>
            <a:off x="838200" y="5245796"/>
            <a:ext cx="3624532" cy="454025"/>
          </a:xfrm>
          <a:prstGeom prst="rect">
            <a:avLst/>
          </a:prstGeom>
        </p:spPr>
        <p:txBody>
          <a:bodyPr/>
          <a:lstStyle>
            <a:lvl1pPr marL="0" indent="0">
              <a:buNone/>
              <a:defRPr sz="2000">
                <a:solidFill>
                  <a:srgbClr val="000000"/>
                </a:solidFill>
              </a:defRPr>
            </a:lvl1pPr>
          </a:lstStyle>
          <a:p>
            <a:pPr lvl="0"/>
            <a:r>
              <a:rPr lang="en-US" dirty="0"/>
              <a:t>Lawyer Name Here</a:t>
            </a:r>
          </a:p>
        </p:txBody>
      </p:sp>
      <p:sp>
        <p:nvSpPr>
          <p:cNvPr id="25" name="Rectangle 24">
            <a:extLst>
              <a:ext uri="{FF2B5EF4-FFF2-40B4-BE49-F238E27FC236}">
                <a16:creationId xmlns:a16="http://schemas.microsoft.com/office/drawing/2014/main" id="{BD19CC10-68EC-408B-A1A0-1E1C64B54104}"/>
              </a:ext>
            </a:extLst>
          </p:cNvPr>
          <p:cNvSpPr/>
          <p:nvPr userDrawn="1"/>
        </p:nvSpPr>
        <p:spPr>
          <a:xfrm>
            <a:off x="948906" y="5699821"/>
            <a:ext cx="64410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ntent Placeholder 22">
            <a:extLst>
              <a:ext uri="{FF2B5EF4-FFF2-40B4-BE49-F238E27FC236}">
                <a16:creationId xmlns:a16="http://schemas.microsoft.com/office/drawing/2014/main" id="{7ED1756F-EE77-4AEC-89C4-0B41EEBBB65C}"/>
              </a:ext>
            </a:extLst>
          </p:cNvPr>
          <p:cNvSpPr>
            <a:spLocks noGrp="1"/>
          </p:cNvSpPr>
          <p:nvPr>
            <p:ph sz="quarter" idx="15" hasCustomPrompt="1"/>
          </p:nvPr>
        </p:nvSpPr>
        <p:spPr>
          <a:xfrm>
            <a:off x="838200" y="5847081"/>
            <a:ext cx="3624532" cy="454025"/>
          </a:xfrm>
          <a:prstGeom prst="rect">
            <a:avLst/>
          </a:prstGeom>
        </p:spPr>
        <p:txBody>
          <a:bodyPr/>
          <a:lstStyle>
            <a:lvl1pPr marL="0" indent="0">
              <a:buNone/>
              <a:defRPr sz="1800">
                <a:solidFill>
                  <a:schemeClr val="tx2"/>
                </a:solidFill>
              </a:defRPr>
            </a:lvl1pPr>
          </a:lstStyle>
          <a:p>
            <a:pPr lvl="0"/>
            <a:r>
              <a:rPr lang="en-US" dirty="0"/>
              <a:t>Date</a:t>
            </a:r>
          </a:p>
        </p:txBody>
      </p:sp>
      <p:sp>
        <p:nvSpPr>
          <p:cNvPr id="8" name="Title Placeholder 1">
            <a:extLst>
              <a:ext uri="{FF2B5EF4-FFF2-40B4-BE49-F238E27FC236}">
                <a16:creationId xmlns:a16="http://schemas.microsoft.com/office/drawing/2014/main" id="{2BD66804-2EF1-4C51-BC86-04A7156C4ED7}"/>
              </a:ext>
            </a:extLst>
          </p:cNvPr>
          <p:cNvSpPr>
            <a:spLocks noGrp="1"/>
          </p:cNvSpPr>
          <p:nvPr>
            <p:ph type="title"/>
          </p:nvPr>
        </p:nvSpPr>
        <p:spPr>
          <a:xfrm>
            <a:off x="682255" y="2612137"/>
            <a:ext cx="5555512" cy="1428233"/>
          </a:xfrm>
          <a:prstGeom prst="rect">
            <a:avLst/>
          </a:prstGeom>
        </p:spPr>
        <p:txBody>
          <a:bodyPr vert="horz" lIns="91440" tIns="45720" rIns="91440" bIns="45720" rtlCol="0" anchor="ctr">
            <a:normAutofit/>
          </a:bodyPr>
          <a:lstStyle/>
          <a:p>
            <a:r>
              <a:rPr lang="en-US" dirty="0"/>
              <a:t>Click to edit Master title style</a:t>
            </a:r>
          </a:p>
        </p:txBody>
      </p:sp>
      <p:sp>
        <p:nvSpPr>
          <p:cNvPr id="10" name="Content Placeholder 22">
            <a:extLst>
              <a:ext uri="{FF2B5EF4-FFF2-40B4-BE49-F238E27FC236}">
                <a16:creationId xmlns:a16="http://schemas.microsoft.com/office/drawing/2014/main" id="{FC718AFB-80BA-4C89-9D30-FD28B8530EED}"/>
              </a:ext>
            </a:extLst>
          </p:cNvPr>
          <p:cNvSpPr>
            <a:spLocks noGrp="1"/>
          </p:cNvSpPr>
          <p:nvPr>
            <p:ph sz="quarter" idx="16" hasCustomPrompt="1"/>
          </p:nvPr>
        </p:nvSpPr>
        <p:spPr>
          <a:xfrm>
            <a:off x="682255" y="1986053"/>
            <a:ext cx="3624532" cy="454025"/>
          </a:xfrm>
          <a:prstGeom prst="rect">
            <a:avLst/>
          </a:prstGeom>
        </p:spPr>
        <p:txBody>
          <a:bodyPr/>
          <a:lstStyle>
            <a:lvl1pPr marL="0" indent="0">
              <a:buNone/>
              <a:defRPr sz="1600" cap="all" spc="150" baseline="0">
                <a:solidFill>
                  <a:schemeClr val="bg2"/>
                </a:solidFill>
              </a:defRPr>
            </a:lvl1pPr>
          </a:lstStyle>
          <a:p>
            <a:pPr lvl="0"/>
            <a:r>
              <a:rPr lang="en-US" dirty="0"/>
              <a:t>Presentation Type</a:t>
            </a:r>
          </a:p>
        </p:txBody>
      </p:sp>
    </p:spTree>
    <p:extLst>
      <p:ext uri="{BB962C8B-B14F-4D97-AF65-F5344CB8AC3E}">
        <p14:creationId xmlns:p14="http://schemas.microsoft.com/office/powerpoint/2010/main" val="29988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9A24A-AE99-4D2D-9FEF-94ED554EFF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8F2999-282E-4BFD-8039-2C27CD0BA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928111-3ABF-4406-A72E-E4020113594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636C7B-0AFF-4619-B576-3B2E05C3E7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05D4501-F087-4BE7-BE8F-774F20D3CC3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A60EAE1-646A-4D77-BD3B-72544402821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21B5765-EC50-449D-A8D4-47F1B2E2A463}"/>
              </a:ext>
            </a:extLst>
          </p:cNvPr>
          <p:cNvSpPr>
            <a:spLocks noGrp="1"/>
          </p:cNvSpPr>
          <p:nvPr>
            <p:ph type="sldNum" sz="quarter" idx="12"/>
          </p:nvPr>
        </p:nvSpPr>
        <p:spPr/>
        <p:txBody>
          <a:bodyPr/>
          <a:lstStyle/>
          <a:p>
            <a:fld id="{3487E17C-00F2-43F7-9117-163ACF173A2A}" type="slidenum">
              <a:rPr lang="en-US" smtClean="0"/>
              <a:t>‹#›</a:t>
            </a:fld>
            <a:endParaRPr lang="en-US" dirty="0"/>
          </a:p>
        </p:txBody>
      </p:sp>
    </p:spTree>
    <p:extLst>
      <p:ext uri="{BB962C8B-B14F-4D97-AF65-F5344CB8AC3E}">
        <p14:creationId xmlns:p14="http://schemas.microsoft.com/office/powerpoint/2010/main" val="2547177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2294-C3F9-4DA6-ADF1-087C71AB071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C70E248-0501-4A46-8994-B9558463A9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34CEF03-D307-4072-B166-4934FC843B58}"/>
              </a:ext>
            </a:extLst>
          </p:cNvPr>
          <p:cNvSpPr>
            <a:spLocks noGrp="1"/>
          </p:cNvSpPr>
          <p:nvPr>
            <p:ph type="sldNum" sz="quarter" idx="12"/>
          </p:nvPr>
        </p:nvSpPr>
        <p:spPr/>
        <p:txBody>
          <a:bodyPr/>
          <a:lstStyle/>
          <a:p>
            <a:fld id="{3487E17C-00F2-43F7-9117-163ACF173A2A}" type="slidenum">
              <a:rPr lang="en-US" smtClean="0"/>
              <a:t>‹#›</a:t>
            </a:fld>
            <a:endParaRPr lang="en-US" dirty="0"/>
          </a:p>
        </p:txBody>
      </p:sp>
    </p:spTree>
    <p:extLst>
      <p:ext uri="{BB962C8B-B14F-4D97-AF65-F5344CB8AC3E}">
        <p14:creationId xmlns:p14="http://schemas.microsoft.com/office/powerpoint/2010/main" val="2218236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554BE2-9DEB-4192-A2FC-3A34088374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6946" y="2476500"/>
            <a:ext cx="6578108" cy="1262572"/>
          </a:xfrm>
          <a:prstGeom prst="rect">
            <a:avLst/>
          </a:prstGeom>
        </p:spPr>
      </p:pic>
      <p:sp>
        <p:nvSpPr>
          <p:cNvPr id="9" name="Text Box 9">
            <a:extLst>
              <a:ext uri="{FF2B5EF4-FFF2-40B4-BE49-F238E27FC236}">
                <a16:creationId xmlns:a16="http://schemas.microsoft.com/office/drawing/2014/main" id="{2FAD4538-E6C0-4130-8563-5A0CE1C7B41F}"/>
              </a:ext>
            </a:extLst>
          </p:cNvPr>
          <p:cNvSpPr txBox="1">
            <a:spLocks noChangeArrowheads="1"/>
          </p:cNvSpPr>
          <p:nvPr userDrawn="1"/>
        </p:nvSpPr>
        <p:spPr bwMode="auto">
          <a:xfrm>
            <a:off x="0" y="6477000"/>
            <a:ext cx="3200400" cy="381000"/>
          </a:xfrm>
          <a:prstGeom prst="rect">
            <a:avLst/>
          </a:prstGeom>
          <a:noFill/>
          <a:ln w="9525">
            <a:noFill/>
            <a:miter lim="800000"/>
            <a:headEnd/>
            <a:tailEnd/>
          </a:ln>
          <a:effectLst/>
        </p:spPr>
        <p:txBody>
          <a:bodyPr wrap="none" lIns="438912" tIns="0" rIns="0" bIns="91440" anchor="b"/>
          <a:lstStyle>
            <a:lvl1pPr>
              <a:defRPr>
                <a:solidFill>
                  <a:schemeClr val="tx1"/>
                </a:solidFill>
                <a:latin typeface="Arial" charset="0"/>
              </a:defRPr>
            </a:lvl1pPr>
            <a:lvl2pPr marL="37931725" indent="-374745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eaLnBrk="0" fontAlgn="auto" hangingPunct="0">
              <a:spcBef>
                <a:spcPts val="0"/>
              </a:spcBef>
              <a:spcAft>
                <a:spcPts val="0"/>
              </a:spcAft>
              <a:defRPr/>
            </a:pPr>
            <a:r>
              <a:rPr lang="en-US" sz="700" baseline="0" dirty="0">
                <a:solidFill>
                  <a:schemeClr val="bg2">
                    <a:lumMod val="50000"/>
                  </a:schemeClr>
                </a:solidFill>
                <a:ea typeface="ＭＳ Ｐゴシック" pitchFamily="1" charset="-128"/>
                <a:cs typeface="+mn-cs"/>
              </a:rPr>
              <a:t>© 2024 Haynes and Boone, LLP</a:t>
            </a:r>
          </a:p>
        </p:txBody>
      </p:sp>
    </p:spTree>
    <p:extLst>
      <p:ext uri="{BB962C8B-B14F-4D97-AF65-F5344CB8AC3E}">
        <p14:creationId xmlns:p14="http://schemas.microsoft.com/office/powerpoint/2010/main" val="1474997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losing">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07427C-463C-4781-9BB2-3F7401DAD83D}"/>
              </a:ext>
            </a:extLst>
          </p:cNvPr>
          <p:cNvSpPr/>
          <p:nvPr userDrawn="1"/>
        </p:nvSpPr>
        <p:spPr>
          <a:xfrm>
            <a:off x="0" y="0"/>
            <a:ext cx="1231094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4554BE2-9DEB-4192-A2FC-3A34088374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6946" y="2476500"/>
            <a:ext cx="6578108" cy="1262572"/>
          </a:xfrm>
          <a:prstGeom prst="rect">
            <a:avLst/>
          </a:prstGeom>
        </p:spPr>
      </p:pic>
      <p:sp>
        <p:nvSpPr>
          <p:cNvPr id="9" name="Text Box 9">
            <a:extLst>
              <a:ext uri="{FF2B5EF4-FFF2-40B4-BE49-F238E27FC236}">
                <a16:creationId xmlns:a16="http://schemas.microsoft.com/office/drawing/2014/main" id="{2FAD4538-E6C0-4130-8563-5A0CE1C7B41F}"/>
              </a:ext>
            </a:extLst>
          </p:cNvPr>
          <p:cNvSpPr txBox="1">
            <a:spLocks noChangeArrowheads="1"/>
          </p:cNvSpPr>
          <p:nvPr userDrawn="1"/>
        </p:nvSpPr>
        <p:spPr bwMode="auto">
          <a:xfrm>
            <a:off x="0" y="6477000"/>
            <a:ext cx="3200400" cy="381000"/>
          </a:xfrm>
          <a:prstGeom prst="rect">
            <a:avLst/>
          </a:prstGeom>
          <a:noFill/>
          <a:ln w="9525">
            <a:noFill/>
            <a:miter lim="800000"/>
            <a:headEnd/>
            <a:tailEnd/>
          </a:ln>
          <a:effectLst/>
        </p:spPr>
        <p:txBody>
          <a:bodyPr wrap="none" lIns="438912" tIns="0" rIns="0" bIns="91440" anchor="b"/>
          <a:lstStyle>
            <a:lvl1pPr>
              <a:defRPr>
                <a:solidFill>
                  <a:schemeClr val="tx1"/>
                </a:solidFill>
                <a:latin typeface="Arial" charset="0"/>
              </a:defRPr>
            </a:lvl1pPr>
            <a:lvl2pPr marL="37931725" indent="-374745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eaLnBrk="0" fontAlgn="auto" hangingPunct="0">
              <a:spcBef>
                <a:spcPts val="0"/>
              </a:spcBef>
              <a:spcAft>
                <a:spcPts val="0"/>
              </a:spcAft>
              <a:defRPr/>
            </a:pPr>
            <a:r>
              <a:rPr lang="en-US" sz="700" baseline="0" dirty="0">
                <a:solidFill>
                  <a:schemeClr val="bg1"/>
                </a:solidFill>
                <a:ea typeface="ＭＳ Ｐゴシック" pitchFamily="1" charset="-128"/>
                <a:cs typeface="+mn-cs"/>
              </a:rPr>
              <a:t>© 2024 Haynes and Boone, LLP</a:t>
            </a:r>
          </a:p>
        </p:txBody>
      </p:sp>
    </p:spTree>
    <p:extLst>
      <p:ext uri="{BB962C8B-B14F-4D97-AF65-F5344CB8AC3E}">
        <p14:creationId xmlns:p14="http://schemas.microsoft.com/office/powerpoint/2010/main" val="89239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losing">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07427C-463C-4781-9BB2-3F7401DAD83D}"/>
              </a:ext>
            </a:extLst>
          </p:cNvPr>
          <p:cNvSpPr/>
          <p:nvPr userDrawn="1"/>
        </p:nvSpPr>
        <p:spPr>
          <a:xfrm>
            <a:off x="0" y="0"/>
            <a:ext cx="1231094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4554BE2-9DEB-4192-A2FC-3A34088374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52179" y="2476500"/>
            <a:ext cx="5887641" cy="1262572"/>
          </a:xfrm>
          <a:prstGeom prst="rect">
            <a:avLst/>
          </a:prstGeom>
        </p:spPr>
      </p:pic>
      <p:sp>
        <p:nvSpPr>
          <p:cNvPr id="9" name="Text Box 9">
            <a:extLst>
              <a:ext uri="{FF2B5EF4-FFF2-40B4-BE49-F238E27FC236}">
                <a16:creationId xmlns:a16="http://schemas.microsoft.com/office/drawing/2014/main" id="{2FAD4538-E6C0-4130-8563-5A0CE1C7B41F}"/>
              </a:ext>
            </a:extLst>
          </p:cNvPr>
          <p:cNvSpPr txBox="1">
            <a:spLocks noChangeArrowheads="1"/>
          </p:cNvSpPr>
          <p:nvPr userDrawn="1"/>
        </p:nvSpPr>
        <p:spPr bwMode="auto">
          <a:xfrm>
            <a:off x="0" y="6477000"/>
            <a:ext cx="3200400" cy="381000"/>
          </a:xfrm>
          <a:prstGeom prst="rect">
            <a:avLst/>
          </a:prstGeom>
          <a:noFill/>
          <a:ln w="9525">
            <a:noFill/>
            <a:miter lim="800000"/>
            <a:headEnd/>
            <a:tailEnd/>
          </a:ln>
          <a:effectLst/>
        </p:spPr>
        <p:txBody>
          <a:bodyPr wrap="none" lIns="438912" tIns="0" rIns="0" bIns="91440" anchor="b"/>
          <a:lstStyle>
            <a:lvl1pPr>
              <a:defRPr>
                <a:solidFill>
                  <a:schemeClr val="tx1"/>
                </a:solidFill>
                <a:latin typeface="Arial" charset="0"/>
              </a:defRPr>
            </a:lvl1pPr>
            <a:lvl2pPr marL="37931725" indent="-374745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eaLnBrk="0" fontAlgn="auto" hangingPunct="0">
              <a:spcBef>
                <a:spcPts val="0"/>
              </a:spcBef>
              <a:spcAft>
                <a:spcPts val="0"/>
              </a:spcAft>
              <a:defRPr/>
            </a:pPr>
            <a:r>
              <a:rPr lang="en-US" sz="700" baseline="0" dirty="0">
                <a:solidFill>
                  <a:schemeClr val="bg1"/>
                </a:solidFill>
                <a:ea typeface="ＭＳ Ｐゴシック" pitchFamily="1" charset="-128"/>
                <a:cs typeface="+mn-cs"/>
              </a:rPr>
              <a:t>© 2024 Haynes and Boone, LLP</a:t>
            </a:r>
          </a:p>
        </p:txBody>
      </p:sp>
    </p:spTree>
    <p:extLst>
      <p:ext uri="{BB962C8B-B14F-4D97-AF65-F5344CB8AC3E}">
        <p14:creationId xmlns:p14="http://schemas.microsoft.com/office/powerpoint/2010/main" val="3762545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C61CB-D1B0-4F63-852F-B8CDFF96CFF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82037DC-FC46-4678-8D1F-FF91E9DAE0F2}"/>
              </a:ext>
            </a:extLst>
          </p:cNvPr>
          <p:cNvSpPr>
            <a:spLocks noGrp="1"/>
          </p:cNvSpPr>
          <p:nvPr>
            <p:ph type="sldNum" sz="quarter" idx="12"/>
          </p:nvPr>
        </p:nvSpPr>
        <p:spPr/>
        <p:txBody>
          <a:bodyPr/>
          <a:lstStyle/>
          <a:p>
            <a:fld id="{3487E17C-00F2-43F7-9117-163ACF173A2A}" type="slidenum">
              <a:rPr lang="en-US" smtClean="0"/>
              <a:t>‹#›</a:t>
            </a:fld>
            <a:endParaRPr lang="en-US" dirty="0"/>
          </a:p>
        </p:txBody>
      </p:sp>
    </p:spTree>
    <p:extLst>
      <p:ext uri="{BB962C8B-B14F-4D97-AF65-F5344CB8AC3E}">
        <p14:creationId xmlns:p14="http://schemas.microsoft.com/office/powerpoint/2010/main" val="4161778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17A2D0-023E-6E9F-61E5-D776DE4A8B85}"/>
              </a:ext>
            </a:extLst>
          </p:cNvPr>
          <p:cNvSpPr/>
          <p:nvPr userDrawn="1"/>
        </p:nvSpPr>
        <p:spPr>
          <a:xfrm>
            <a:off x="698269" y="6309360"/>
            <a:ext cx="1837113" cy="415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1251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_Title and Content">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59406" y="-1085791"/>
            <a:ext cx="13219672" cy="3554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spTree>
    <p:extLst>
      <p:ext uri="{BB962C8B-B14F-4D97-AF65-F5344CB8AC3E}">
        <p14:creationId xmlns:p14="http://schemas.microsoft.com/office/powerpoint/2010/main" val="3070577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9_Title and Content">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59406" y="-1085791"/>
            <a:ext cx="13219672" cy="3554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spTree>
    <p:extLst>
      <p:ext uri="{BB962C8B-B14F-4D97-AF65-F5344CB8AC3E}">
        <p14:creationId xmlns:p14="http://schemas.microsoft.com/office/powerpoint/2010/main" val="361415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59406" y="-1085791"/>
            <a:ext cx="13219672" cy="3554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spTree>
    <p:extLst>
      <p:ext uri="{BB962C8B-B14F-4D97-AF65-F5344CB8AC3E}">
        <p14:creationId xmlns:p14="http://schemas.microsoft.com/office/powerpoint/2010/main" val="3410007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E81354B5-A371-48A6-8A29-BDD3443F3A6C}"/>
              </a:ext>
            </a:extLst>
          </p:cNvPr>
          <p:cNvSpPr>
            <a:spLocks noGrp="1"/>
          </p:cNvSpPr>
          <p:nvPr>
            <p:ph type="pic" sz="quarter" idx="13"/>
          </p:nvPr>
        </p:nvSpPr>
        <p:spPr>
          <a:xfrm>
            <a:off x="5946475" y="415325"/>
            <a:ext cx="5837538" cy="5835725"/>
          </a:xfrm>
          <a:custGeom>
            <a:avLst/>
            <a:gdLst>
              <a:gd name="connsiteX0" fmla="*/ 0 w 5837538"/>
              <a:gd name="connsiteY0" fmla="*/ 0 h 5835725"/>
              <a:gd name="connsiteX1" fmla="*/ 5837538 w 5837538"/>
              <a:gd name="connsiteY1" fmla="*/ 0 h 5835725"/>
              <a:gd name="connsiteX2" fmla="*/ 5837538 w 5837538"/>
              <a:gd name="connsiteY2" fmla="*/ 5457558 h 5835725"/>
              <a:gd name="connsiteX3" fmla="*/ 3702588 w 5837538"/>
              <a:gd name="connsiteY3" fmla="*/ 5835725 h 5835725"/>
              <a:gd name="connsiteX4" fmla="*/ 0 w 5837538"/>
              <a:gd name="connsiteY4" fmla="*/ 5835725 h 5835725"/>
              <a:gd name="connsiteX5" fmla="*/ 0 w 5837538"/>
              <a:gd name="connsiteY5" fmla="*/ 4392464 h 5835725"/>
              <a:gd name="connsiteX6" fmla="*/ 879895 w 5837538"/>
              <a:gd name="connsiteY6" fmla="*/ 4392464 h 5835725"/>
              <a:gd name="connsiteX7" fmla="*/ 879895 w 5837538"/>
              <a:gd name="connsiteY7" fmla="*/ 1143181 h 5835725"/>
              <a:gd name="connsiteX8" fmla="*/ 0 w 5837538"/>
              <a:gd name="connsiteY8" fmla="*/ 1143181 h 583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7538" h="5835725">
                <a:moveTo>
                  <a:pt x="0" y="0"/>
                </a:moveTo>
                <a:lnTo>
                  <a:pt x="5837538" y="0"/>
                </a:lnTo>
                <a:lnTo>
                  <a:pt x="5837538" y="5457558"/>
                </a:lnTo>
                <a:lnTo>
                  <a:pt x="3702588" y="5835725"/>
                </a:lnTo>
                <a:lnTo>
                  <a:pt x="0" y="5835725"/>
                </a:lnTo>
                <a:lnTo>
                  <a:pt x="0" y="4392464"/>
                </a:lnTo>
                <a:lnTo>
                  <a:pt x="879895" y="4392464"/>
                </a:lnTo>
                <a:lnTo>
                  <a:pt x="879895" y="1143181"/>
                </a:lnTo>
                <a:lnTo>
                  <a:pt x="0" y="1143181"/>
                </a:lnTo>
                <a:close/>
              </a:path>
            </a:pathLst>
          </a:custGeom>
        </p:spPr>
        <p:txBody>
          <a:bodyPr wrap="square">
            <a:noAutofit/>
          </a:bodyPr>
          <a:lstStyle/>
          <a:p>
            <a:endParaRPr lang="en-US" dirty="0"/>
          </a:p>
        </p:txBody>
      </p:sp>
      <p:sp>
        <p:nvSpPr>
          <p:cNvPr id="15" name="Rectangle 14">
            <a:extLst>
              <a:ext uri="{FF2B5EF4-FFF2-40B4-BE49-F238E27FC236}">
                <a16:creationId xmlns:a16="http://schemas.microsoft.com/office/drawing/2014/main" id="{1E058FAB-D0B1-4164-AE99-CBAFB6B59AA8}"/>
              </a:ext>
            </a:extLst>
          </p:cNvPr>
          <p:cNvSpPr/>
          <p:nvPr userDrawn="1"/>
        </p:nvSpPr>
        <p:spPr>
          <a:xfrm>
            <a:off x="0" y="1558506"/>
            <a:ext cx="6826370" cy="32492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2">
            <a:extLst>
              <a:ext uri="{FF2B5EF4-FFF2-40B4-BE49-F238E27FC236}">
                <a16:creationId xmlns:a16="http://schemas.microsoft.com/office/drawing/2014/main" id="{BDD8D0F4-3CFC-4204-975E-9FBF80FE9593}"/>
              </a:ext>
            </a:extLst>
          </p:cNvPr>
          <p:cNvSpPr>
            <a:spLocks noGrp="1"/>
          </p:cNvSpPr>
          <p:nvPr>
            <p:ph sz="quarter" idx="14" hasCustomPrompt="1"/>
          </p:nvPr>
        </p:nvSpPr>
        <p:spPr>
          <a:xfrm>
            <a:off x="838200" y="5245796"/>
            <a:ext cx="3624532" cy="454025"/>
          </a:xfrm>
          <a:prstGeom prst="rect">
            <a:avLst/>
          </a:prstGeom>
        </p:spPr>
        <p:txBody>
          <a:bodyPr/>
          <a:lstStyle>
            <a:lvl1pPr marL="0" indent="0">
              <a:buNone/>
              <a:defRPr sz="2000">
                <a:solidFill>
                  <a:srgbClr val="000000"/>
                </a:solidFill>
              </a:defRPr>
            </a:lvl1pPr>
          </a:lstStyle>
          <a:p>
            <a:pPr lvl="0"/>
            <a:r>
              <a:rPr lang="en-US" dirty="0"/>
              <a:t>Lawyer Name Here</a:t>
            </a:r>
          </a:p>
        </p:txBody>
      </p:sp>
      <p:sp>
        <p:nvSpPr>
          <p:cNvPr id="25" name="Rectangle 24">
            <a:extLst>
              <a:ext uri="{FF2B5EF4-FFF2-40B4-BE49-F238E27FC236}">
                <a16:creationId xmlns:a16="http://schemas.microsoft.com/office/drawing/2014/main" id="{BD19CC10-68EC-408B-A1A0-1E1C64B54104}"/>
              </a:ext>
            </a:extLst>
          </p:cNvPr>
          <p:cNvSpPr/>
          <p:nvPr userDrawn="1"/>
        </p:nvSpPr>
        <p:spPr>
          <a:xfrm>
            <a:off x="948906" y="5699821"/>
            <a:ext cx="64410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ntent Placeholder 22">
            <a:extLst>
              <a:ext uri="{FF2B5EF4-FFF2-40B4-BE49-F238E27FC236}">
                <a16:creationId xmlns:a16="http://schemas.microsoft.com/office/drawing/2014/main" id="{7ED1756F-EE77-4AEC-89C4-0B41EEBBB65C}"/>
              </a:ext>
            </a:extLst>
          </p:cNvPr>
          <p:cNvSpPr>
            <a:spLocks noGrp="1"/>
          </p:cNvSpPr>
          <p:nvPr>
            <p:ph sz="quarter" idx="15" hasCustomPrompt="1"/>
          </p:nvPr>
        </p:nvSpPr>
        <p:spPr>
          <a:xfrm>
            <a:off x="838200" y="5847081"/>
            <a:ext cx="3624532" cy="454025"/>
          </a:xfrm>
          <a:prstGeom prst="rect">
            <a:avLst/>
          </a:prstGeom>
        </p:spPr>
        <p:txBody>
          <a:bodyPr/>
          <a:lstStyle>
            <a:lvl1pPr marL="0" indent="0">
              <a:buNone/>
              <a:defRPr sz="1800">
                <a:solidFill>
                  <a:schemeClr val="tx2"/>
                </a:solidFill>
              </a:defRPr>
            </a:lvl1pPr>
          </a:lstStyle>
          <a:p>
            <a:pPr lvl="0"/>
            <a:r>
              <a:rPr lang="en-US" dirty="0"/>
              <a:t>Date</a:t>
            </a:r>
          </a:p>
        </p:txBody>
      </p:sp>
      <p:sp>
        <p:nvSpPr>
          <p:cNvPr id="8" name="Title Placeholder 1">
            <a:extLst>
              <a:ext uri="{FF2B5EF4-FFF2-40B4-BE49-F238E27FC236}">
                <a16:creationId xmlns:a16="http://schemas.microsoft.com/office/drawing/2014/main" id="{CFF92DEE-0E0B-4AAD-842E-589F6964A762}"/>
              </a:ext>
            </a:extLst>
          </p:cNvPr>
          <p:cNvSpPr>
            <a:spLocks noGrp="1"/>
          </p:cNvSpPr>
          <p:nvPr>
            <p:ph type="title"/>
          </p:nvPr>
        </p:nvSpPr>
        <p:spPr>
          <a:xfrm>
            <a:off x="682255" y="2612137"/>
            <a:ext cx="5555512" cy="1428233"/>
          </a:xfrm>
          <a:prstGeom prst="rect">
            <a:avLst/>
          </a:prstGeom>
        </p:spPr>
        <p:txBody>
          <a:bodyPr vert="horz" lIns="91440" tIns="45720" rIns="91440" bIns="45720" rtlCol="0" anchor="ctr">
            <a:normAutofit/>
          </a:bodyPr>
          <a:lstStyle/>
          <a:p>
            <a:r>
              <a:rPr lang="en-US" dirty="0"/>
              <a:t>Click to edit Master title style</a:t>
            </a:r>
          </a:p>
        </p:txBody>
      </p:sp>
      <p:sp>
        <p:nvSpPr>
          <p:cNvPr id="10" name="Content Placeholder 22">
            <a:extLst>
              <a:ext uri="{FF2B5EF4-FFF2-40B4-BE49-F238E27FC236}">
                <a16:creationId xmlns:a16="http://schemas.microsoft.com/office/drawing/2014/main" id="{BE66B825-89FD-42BE-9763-D62D00787C00}"/>
              </a:ext>
            </a:extLst>
          </p:cNvPr>
          <p:cNvSpPr>
            <a:spLocks noGrp="1"/>
          </p:cNvSpPr>
          <p:nvPr>
            <p:ph sz="quarter" idx="16" hasCustomPrompt="1"/>
          </p:nvPr>
        </p:nvSpPr>
        <p:spPr>
          <a:xfrm>
            <a:off x="682255" y="1986053"/>
            <a:ext cx="3624532" cy="454025"/>
          </a:xfrm>
          <a:prstGeom prst="rect">
            <a:avLst/>
          </a:prstGeom>
        </p:spPr>
        <p:txBody>
          <a:bodyPr/>
          <a:lstStyle>
            <a:lvl1pPr marL="0" indent="0">
              <a:buNone/>
              <a:defRPr sz="1600" cap="all" spc="150" baseline="0">
                <a:solidFill>
                  <a:schemeClr val="bg2"/>
                </a:solidFill>
              </a:defRPr>
            </a:lvl1pPr>
          </a:lstStyle>
          <a:p>
            <a:pPr lvl="0"/>
            <a:r>
              <a:rPr lang="en-US" dirty="0"/>
              <a:t>PRACTICE GROUP</a:t>
            </a:r>
          </a:p>
        </p:txBody>
      </p:sp>
    </p:spTree>
    <p:extLst>
      <p:ext uri="{BB962C8B-B14F-4D97-AF65-F5344CB8AC3E}">
        <p14:creationId xmlns:p14="http://schemas.microsoft.com/office/powerpoint/2010/main" val="560438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59406" y="-1085791"/>
            <a:ext cx="13219672" cy="35549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spTree>
    <p:extLst>
      <p:ext uri="{BB962C8B-B14F-4D97-AF65-F5344CB8AC3E}">
        <p14:creationId xmlns:p14="http://schemas.microsoft.com/office/powerpoint/2010/main" val="29318568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0_Title and Content">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59406" y="-1085791"/>
            <a:ext cx="13219672" cy="3554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spTree>
    <p:extLst>
      <p:ext uri="{BB962C8B-B14F-4D97-AF65-F5344CB8AC3E}">
        <p14:creationId xmlns:p14="http://schemas.microsoft.com/office/powerpoint/2010/main" val="2172602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59406" y="-1085791"/>
            <a:ext cx="13219672" cy="3554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spTree>
    <p:extLst>
      <p:ext uri="{BB962C8B-B14F-4D97-AF65-F5344CB8AC3E}">
        <p14:creationId xmlns:p14="http://schemas.microsoft.com/office/powerpoint/2010/main" val="4211579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8_Title and Content">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60285" y="4396648"/>
            <a:ext cx="13335239" cy="3554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3164F0F-C387-4495-9406-A87754FECAA5}"/>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pic>
        <p:nvPicPr>
          <p:cNvPr id="9" name="Picture 8">
            <a:extLst>
              <a:ext uri="{FF2B5EF4-FFF2-40B4-BE49-F238E27FC236}">
                <a16:creationId xmlns:a16="http://schemas.microsoft.com/office/drawing/2014/main" id="{508D4BF6-8F3C-4FD3-A35C-BAE9C86B5B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4281" y="6384538"/>
            <a:ext cx="1822701" cy="253152"/>
          </a:xfrm>
          <a:prstGeom prst="rect">
            <a:avLst/>
          </a:prstGeom>
        </p:spPr>
      </p:pic>
    </p:spTree>
    <p:extLst>
      <p:ext uri="{BB962C8B-B14F-4D97-AF65-F5344CB8AC3E}">
        <p14:creationId xmlns:p14="http://schemas.microsoft.com/office/powerpoint/2010/main" val="1049092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7_Title and Content">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60285" y="4396648"/>
            <a:ext cx="13335239" cy="3554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pic>
        <p:nvPicPr>
          <p:cNvPr id="9" name="Picture 8">
            <a:extLst>
              <a:ext uri="{FF2B5EF4-FFF2-40B4-BE49-F238E27FC236}">
                <a16:creationId xmlns:a16="http://schemas.microsoft.com/office/drawing/2014/main" id="{508D4BF6-8F3C-4FD3-A35C-BAE9C86B5B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4281" y="6384538"/>
            <a:ext cx="1822701" cy="253152"/>
          </a:xfrm>
          <a:prstGeom prst="rect">
            <a:avLst/>
          </a:prstGeom>
        </p:spPr>
      </p:pic>
    </p:spTree>
    <p:extLst>
      <p:ext uri="{BB962C8B-B14F-4D97-AF65-F5344CB8AC3E}">
        <p14:creationId xmlns:p14="http://schemas.microsoft.com/office/powerpoint/2010/main" val="8655531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6_Title and Content">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60285" y="4396648"/>
            <a:ext cx="13335239" cy="3554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pic>
        <p:nvPicPr>
          <p:cNvPr id="9" name="Picture 8">
            <a:extLst>
              <a:ext uri="{FF2B5EF4-FFF2-40B4-BE49-F238E27FC236}">
                <a16:creationId xmlns:a16="http://schemas.microsoft.com/office/drawing/2014/main" id="{508D4BF6-8F3C-4FD3-A35C-BAE9C86B5B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4281" y="6384538"/>
            <a:ext cx="1822701" cy="253152"/>
          </a:xfrm>
          <a:prstGeom prst="rect">
            <a:avLst/>
          </a:prstGeom>
        </p:spPr>
      </p:pic>
    </p:spTree>
    <p:extLst>
      <p:ext uri="{BB962C8B-B14F-4D97-AF65-F5344CB8AC3E}">
        <p14:creationId xmlns:p14="http://schemas.microsoft.com/office/powerpoint/2010/main" val="1640892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_Title and Content">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60285" y="4396648"/>
            <a:ext cx="13335239" cy="35549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pic>
        <p:nvPicPr>
          <p:cNvPr id="9" name="Picture 8">
            <a:extLst>
              <a:ext uri="{FF2B5EF4-FFF2-40B4-BE49-F238E27FC236}">
                <a16:creationId xmlns:a16="http://schemas.microsoft.com/office/drawing/2014/main" id="{508D4BF6-8F3C-4FD3-A35C-BAE9C86B5B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4281" y="6384538"/>
            <a:ext cx="1822701" cy="253152"/>
          </a:xfrm>
          <a:prstGeom prst="rect">
            <a:avLst/>
          </a:prstGeom>
        </p:spPr>
      </p:pic>
    </p:spTree>
    <p:extLst>
      <p:ext uri="{BB962C8B-B14F-4D97-AF65-F5344CB8AC3E}">
        <p14:creationId xmlns:p14="http://schemas.microsoft.com/office/powerpoint/2010/main" val="3904246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5_Title and Content">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60285" y="4396648"/>
            <a:ext cx="13335239" cy="3554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pic>
        <p:nvPicPr>
          <p:cNvPr id="9" name="Picture 8">
            <a:extLst>
              <a:ext uri="{FF2B5EF4-FFF2-40B4-BE49-F238E27FC236}">
                <a16:creationId xmlns:a16="http://schemas.microsoft.com/office/drawing/2014/main" id="{508D4BF6-8F3C-4FD3-A35C-BAE9C86B5B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4281" y="6384538"/>
            <a:ext cx="1822701" cy="253152"/>
          </a:xfrm>
          <a:prstGeom prst="rect">
            <a:avLst/>
          </a:prstGeom>
        </p:spPr>
      </p:pic>
    </p:spTree>
    <p:extLst>
      <p:ext uri="{BB962C8B-B14F-4D97-AF65-F5344CB8AC3E}">
        <p14:creationId xmlns:p14="http://schemas.microsoft.com/office/powerpoint/2010/main" val="11974650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1_Title and Content">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60285" y="4396648"/>
            <a:ext cx="13335239" cy="3554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pic>
        <p:nvPicPr>
          <p:cNvPr id="9" name="Picture 8">
            <a:extLst>
              <a:ext uri="{FF2B5EF4-FFF2-40B4-BE49-F238E27FC236}">
                <a16:creationId xmlns:a16="http://schemas.microsoft.com/office/drawing/2014/main" id="{508D4BF6-8F3C-4FD3-A35C-BAE9C86B5B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4281" y="6384538"/>
            <a:ext cx="1822701" cy="253152"/>
          </a:xfrm>
          <a:prstGeom prst="rect">
            <a:avLst/>
          </a:prstGeom>
        </p:spPr>
      </p:pic>
    </p:spTree>
    <p:extLst>
      <p:ext uri="{BB962C8B-B14F-4D97-AF65-F5344CB8AC3E}">
        <p14:creationId xmlns:p14="http://schemas.microsoft.com/office/powerpoint/2010/main" val="38160878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12EFD-8598-885B-4FB9-716C2450E8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457D5-6228-7D73-FBF0-C9208BC585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84765D-14D7-17A1-A013-A2897912690E}"/>
              </a:ext>
            </a:extLst>
          </p:cNvPr>
          <p:cNvSpPr>
            <a:spLocks noGrp="1"/>
          </p:cNvSpPr>
          <p:nvPr>
            <p:ph type="dt" sz="half" idx="10"/>
          </p:nvPr>
        </p:nvSpPr>
        <p:spPr/>
        <p:txBody>
          <a:bodyPr/>
          <a:lstStyle/>
          <a:p>
            <a:fld id="{42D78A63-8EC4-4B11-A62C-9EE66919C64D}" type="datetimeFigureOut">
              <a:rPr lang="en-US" smtClean="0"/>
              <a:t>6/12/24</a:t>
            </a:fld>
            <a:endParaRPr lang="en-US" dirty="0"/>
          </a:p>
        </p:txBody>
      </p:sp>
      <p:sp>
        <p:nvSpPr>
          <p:cNvPr id="5" name="Footer Placeholder 4">
            <a:extLst>
              <a:ext uri="{FF2B5EF4-FFF2-40B4-BE49-F238E27FC236}">
                <a16:creationId xmlns:a16="http://schemas.microsoft.com/office/drawing/2014/main" id="{9FBB7D3B-C7BD-FA45-B7E0-36B41880C8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7250C8-790F-608A-9FC2-7F2D26FADD24}"/>
              </a:ext>
            </a:extLst>
          </p:cNvPr>
          <p:cNvSpPr>
            <a:spLocks noGrp="1"/>
          </p:cNvSpPr>
          <p:nvPr>
            <p:ph type="sldNum" sz="quarter" idx="12"/>
          </p:nvPr>
        </p:nvSpPr>
        <p:spPr/>
        <p:txBody>
          <a:bodyPr/>
          <a:lstStyle/>
          <a:p>
            <a:fld id="{7FF62292-EB65-4C47-AA95-AEEE944495C3}" type="slidenum">
              <a:rPr lang="en-US" smtClean="0"/>
              <a:t>‹#›</a:t>
            </a:fld>
            <a:endParaRPr lang="en-US" dirty="0"/>
          </a:p>
        </p:txBody>
      </p:sp>
    </p:spTree>
    <p:extLst>
      <p:ext uri="{BB962C8B-B14F-4D97-AF65-F5344CB8AC3E}">
        <p14:creationId xmlns:p14="http://schemas.microsoft.com/office/powerpoint/2010/main" val="3319371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E81354B5-A371-48A6-8A29-BDD3443F3A6C}"/>
              </a:ext>
            </a:extLst>
          </p:cNvPr>
          <p:cNvSpPr>
            <a:spLocks noGrp="1"/>
          </p:cNvSpPr>
          <p:nvPr>
            <p:ph type="pic" sz="quarter" idx="13"/>
          </p:nvPr>
        </p:nvSpPr>
        <p:spPr>
          <a:xfrm>
            <a:off x="5946475" y="415325"/>
            <a:ext cx="5837538" cy="5835725"/>
          </a:xfrm>
          <a:custGeom>
            <a:avLst/>
            <a:gdLst>
              <a:gd name="connsiteX0" fmla="*/ 0 w 5837538"/>
              <a:gd name="connsiteY0" fmla="*/ 0 h 5835725"/>
              <a:gd name="connsiteX1" fmla="*/ 5837538 w 5837538"/>
              <a:gd name="connsiteY1" fmla="*/ 0 h 5835725"/>
              <a:gd name="connsiteX2" fmla="*/ 5837538 w 5837538"/>
              <a:gd name="connsiteY2" fmla="*/ 5457558 h 5835725"/>
              <a:gd name="connsiteX3" fmla="*/ 3702588 w 5837538"/>
              <a:gd name="connsiteY3" fmla="*/ 5835725 h 5835725"/>
              <a:gd name="connsiteX4" fmla="*/ 0 w 5837538"/>
              <a:gd name="connsiteY4" fmla="*/ 5835725 h 5835725"/>
              <a:gd name="connsiteX5" fmla="*/ 0 w 5837538"/>
              <a:gd name="connsiteY5" fmla="*/ 4392464 h 5835725"/>
              <a:gd name="connsiteX6" fmla="*/ 879895 w 5837538"/>
              <a:gd name="connsiteY6" fmla="*/ 4392464 h 5835725"/>
              <a:gd name="connsiteX7" fmla="*/ 879895 w 5837538"/>
              <a:gd name="connsiteY7" fmla="*/ 1143181 h 5835725"/>
              <a:gd name="connsiteX8" fmla="*/ 0 w 5837538"/>
              <a:gd name="connsiteY8" fmla="*/ 1143181 h 583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7538" h="5835725">
                <a:moveTo>
                  <a:pt x="0" y="0"/>
                </a:moveTo>
                <a:lnTo>
                  <a:pt x="5837538" y="0"/>
                </a:lnTo>
                <a:lnTo>
                  <a:pt x="5837538" y="5457558"/>
                </a:lnTo>
                <a:lnTo>
                  <a:pt x="3702588" y="5835725"/>
                </a:lnTo>
                <a:lnTo>
                  <a:pt x="0" y="5835725"/>
                </a:lnTo>
                <a:lnTo>
                  <a:pt x="0" y="4392464"/>
                </a:lnTo>
                <a:lnTo>
                  <a:pt x="879895" y="4392464"/>
                </a:lnTo>
                <a:lnTo>
                  <a:pt x="879895" y="1143181"/>
                </a:lnTo>
                <a:lnTo>
                  <a:pt x="0" y="1143181"/>
                </a:lnTo>
                <a:close/>
              </a:path>
            </a:pathLst>
          </a:custGeom>
        </p:spPr>
        <p:txBody>
          <a:bodyPr wrap="square">
            <a:noAutofit/>
          </a:bodyPr>
          <a:lstStyle/>
          <a:p>
            <a:endParaRPr lang="en-US" dirty="0"/>
          </a:p>
        </p:txBody>
      </p:sp>
      <p:sp>
        <p:nvSpPr>
          <p:cNvPr id="15" name="Rectangle 14">
            <a:extLst>
              <a:ext uri="{FF2B5EF4-FFF2-40B4-BE49-F238E27FC236}">
                <a16:creationId xmlns:a16="http://schemas.microsoft.com/office/drawing/2014/main" id="{1E058FAB-D0B1-4164-AE99-CBAFB6B59AA8}"/>
              </a:ext>
            </a:extLst>
          </p:cNvPr>
          <p:cNvSpPr/>
          <p:nvPr userDrawn="1"/>
        </p:nvSpPr>
        <p:spPr>
          <a:xfrm>
            <a:off x="0" y="1558506"/>
            <a:ext cx="6826370" cy="32492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2">
            <a:extLst>
              <a:ext uri="{FF2B5EF4-FFF2-40B4-BE49-F238E27FC236}">
                <a16:creationId xmlns:a16="http://schemas.microsoft.com/office/drawing/2014/main" id="{BDD8D0F4-3CFC-4204-975E-9FBF80FE9593}"/>
              </a:ext>
            </a:extLst>
          </p:cNvPr>
          <p:cNvSpPr>
            <a:spLocks noGrp="1"/>
          </p:cNvSpPr>
          <p:nvPr>
            <p:ph sz="quarter" idx="14" hasCustomPrompt="1"/>
          </p:nvPr>
        </p:nvSpPr>
        <p:spPr>
          <a:xfrm>
            <a:off x="838200" y="5245796"/>
            <a:ext cx="3624532" cy="454025"/>
          </a:xfrm>
          <a:prstGeom prst="rect">
            <a:avLst/>
          </a:prstGeom>
        </p:spPr>
        <p:txBody>
          <a:bodyPr/>
          <a:lstStyle>
            <a:lvl1pPr marL="0" indent="0">
              <a:buNone/>
              <a:defRPr sz="2000">
                <a:solidFill>
                  <a:srgbClr val="000000"/>
                </a:solidFill>
              </a:defRPr>
            </a:lvl1pPr>
          </a:lstStyle>
          <a:p>
            <a:pPr lvl="0"/>
            <a:r>
              <a:rPr lang="en-US" dirty="0"/>
              <a:t>Lawyer Name Here</a:t>
            </a:r>
          </a:p>
        </p:txBody>
      </p:sp>
      <p:sp>
        <p:nvSpPr>
          <p:cNvPr id="25" name="Rectangle 24">
            <a:extLst>
              <a:ext uri="{FF2B5EF4-FFF2-40B4-BE49-F238E27FC236}">
                <a16:creationId xmlns:a16="http://schemas.microsoft.com/office/drawing/2014/main" id="{BD19CC10-68EC-408B-A1A0-1E1C64B54104}"/>
              </a:ext>
            </a:extLst>
          </p:cNvPr>
          <p:cNvSpPr/>
          <p:nvPr userDrawn="1"/>
        </p:nvSpPr>
        <p:spPr>
          <a:xfrm>
            <a:off x="948906" y="5699821"/>
            <a:ext cx="64410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ntent Placeholder 22">
            <a:extLst>
              <a:ext uri="{FF2B5EF4-FFF2-40B4-BE49-F238E27FC236}">
                <a16:creationId xmlns:a16="http://schemas.microsoft.com/office/drawing/2014/main" id="{7ED1756F-EE77-4AEC-89C4-0B41EEBBB65C}"/>
              </a:ext>
            </a:extLst>
          </p:cNvPr>
          <p:cNvSpPr>
            <a:spLocks noGrp="1"/>
          </p:cNvSpPr>
          <p:nvPr>
            <p:ph sz="quarter" idx="15" hasCustomPrompt="1"/>
          </p:nvPr>
        </p:nvSpPr>
        <p:spPr>
          <a:xfrm>
            <a:off x="838200" y="5847081"/>
            <a:ext cx="3624532" cy="454025"/>
          </a:xfrm>
          <a:prstGeom prst="rect">
            <a:avLst/>
          </a:prstGeom>
        </p:spPr>
        <p:txBody>
          <a:bodyPr/>
          <a:lstStyle>
            <a:lvl1pPr marL="0" indent="0">
              <a:buNone/>
              <a:defRPr sz="1800">
                <a:solidFill>
                  <a:schemeClr val="tx2"/>
                </a:solidFill>
              </a:defRPr>
            </a:lvl1pPr>
          </a:lstStyle>
          <a:p>
            <a:pPr lvl="0"/>
            <a:r>
              <a:rPr lang="en-US" dirty="0"/>
              <a:t>Date</a:t>
            </a:r>
          </a:p>
        </p:txBody>
      </p:sp>
      <p:sp>
        <p:nvSpPr>
          <p:cNvPr id="8" name="Title Placeholder 1">
            <a:extLst>
              <a:ext uri="{FF2B5EF4-FFF2-40B4-BE49-F238E27FC236}">
                <a16:creationId xmlns:a16="http://schemas.microsoft.com/office/drawing/2014/main" id="{CFF92DEE-0E0B-4AAD-842E-589F6964A762}"/>
              </a:ext>
            </a:extLst>
          </p:cNvPr>
          <p:cNvSpPr>
            <a:spLocks noGrp="1"/>
          </p:cNvSpPr>
          <p:nvPr>
            <p:ph type="title"/>
          </p:nvPr>
        </p:nvSpPr>
        <p:spPr>
          <a:xfrm>
            <a:off x="682255" y="2612137"/>
            <a:ext cx="5555512" cy="1428233"/>
          </a:xfrm>
          <a:prstGeom prst="rect">
            <a:avLst/>
          </a:prstGeom>
        </p:spPr>
        <p:txBody>
          <a:bodyPr vert="horz" lIns="91440" tIns="45720" rIns="91440" bIns="45720" rtlCol="0" anchor="ctr">
            <a:normAutofit/>
          </a:bodyPr>
          <a:lstStyle/>
          <a:p>
            <a:r>
              <a:rPr lang="en-US" dirty="0"/>
              <a:t>Click to edit Master title style</a:t>
            </a:r>
          </a:p>
        </p:txBody>
      </p:sp>
      <p:sp>
        <p:nvSpPr>
          <p:cNvPr id="10" name="Content Placeholder 22">
            <a:extLst>
              <a:ext uri="{FF2B5EF4-FFF2-40B4-BE49-F238E27FC236}">
                <a16:creationId xmlns:a16="http://schemas.microsoft.com/office/drawing/2014/main" id="{ED897F1C-E910-4106-A69D-9733F140B326}"/>
              </a:ext>
            </a:extLst>
          </p:cNvPr>
          <p:cNvSpPr>
            <a:spLocks noGrp="1"/>
          </p:cNvSpPr>
          <p:nvPr>
            <p:ph sz="quarter" idx="16" hasCustomPrompt="1"/>
          </p:nvPr>
        </p:nvSpPr>
        <p:spPr>
          <a:xfrm>
            <a:off x="682255" y="1986053"/>
            <a:ext cx="3624532" cy="454025"/>
          </a:xfrm>
          <a:prstGeom prst="rect">
            <a:avLst/>
          </a:prstGeom>
        </p:spPr>
        <p:txBody>
          <a:bodyPr/>
          <a:lstStyle>
            <a:lvl1pPr marL="0" indent="0">
              <a:buNone/>
              <a:defRPr sz="1600" cap="all" spc="150" baseline="0">
                <a:solidFill>
                  <a:schemeClr val="bg2"/>
                </a:solidFill>
              </a:defRPr>
            </a:lvl1pPr>
          </a:lstStyle>
          <a:p>
            <a:pPr lvl="0"/>
            <a:r>
              <a:rPr lang="en-US" dirty="0"/>
              <a:t>PRACTICE GROUP</a:t>
            </a:r>
          </a:p>
        </p:txBody>
      </p:sp>
    </p:spTree>
    <p:extLst>
      <p:ext uri="{BB962C8B-B14F-4D97-AF65-F5344CB8AC3E}">
        <p14:creationId xmlns:p14="http://schemas.microsoft.com/office/powerpoint/2010/main" val="285408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bg>
      <p:bgPr>
        <a:gradFill>
          <a:gsLst>
            <a:gs pos="0">
              <a:schemeClr val="bg1">
                <a:tint val="93000"/>
                <a:satMod val="150000"/>
                <a:shade val="98000"/>
                <a:lumMod val="102000"/>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E81354B5-A371-48A6-8A29-BDD3443F3A6C}"/>
              </a:ext>
            </a:extLst>
          </p:cNvPr>
          <p:cNvSpPr>
            <a:spLocks noGrp="1"/>
          </p:cNvSpPr>
          <p:nvPr>
            <p:ph type="pic" sz="quarter" idx="13"/>
          </p:nvPr>
        </p:nvSpPr>
        <p:spPr>
          <a:xfrm>
            <a:off x="5946475" y="415325"/>
            <a:ext cx="5837538" cy="5835725"/>
          </a:xfrm>
          <a:custGeom>
            <a:avLst/>
            <a:gdLst>
              <a:gd name="connsiteX0" fmla="*/ 0 w 5837538"/>
              <a:gd name="connsiteY0" fmla="*/ 0 h 5835725"/>
              <a:gd name="connsiteX1" fmla="*/ 5837538 w 5837538"/>
              <a:gd name="connsiteY1" fmla="*/ 0 h 5835725"/>
              <a:gd name="connsiteX2" fmla="*/ 5837538 w 5837538"/>
              <a:gd name="connsiteY2" fmla="*/ 5457558 h 5835725"/>
              <a:gd name="connsiteX3" fmla="*/ 3702588 w 5837538"/>
              <a:gd name="connsiteY3" fmla="*/ 5835725 h 5835725"/>
              <a:gd name="connsiteX4" fmla="*/ 0 w 5837538"/>
              <a:gd name="connsiteY4" fmla="*/ 5835725 h 5835725"/>
              <a:gd name="connsiteX5" fmla="*/ 0 w 5837538"/>
              <a:gd name="connsiteY5" fmla="*/ 4392464 h 5835725"/>
              <a:gd name="connsiteX6" fmla="*/ 879895 w 5837538"/>
              <a:gd name="connsiteY6" fmla="*/ 4392464 h 5835725"/>
              <a:gd name="connsiteX7" fmla="*/ 879895 w 5837538"/>
              <a:gd name="connsiteY7" fmla="*/ 1143181 h 5835725"/>
              <a:gd name="connsiteX8" fmla="*/ 0 w 5837538"/>
              <a:gd name="connsiteY8" fmla="*/ 1143181 h 583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7538" h="5835725">
                <a:moveTo>
                  <a:pt x="0" y="0"/>
                </a:moveTo>
                <a:lnTo>
                  <a:pt x="5837538" y="0"/>
                </a:lnTo>
                <a:lnTo>
                  <a:pt x="5837538" y="5457558"/>
                </a:lnTo>
                <a:lnTo>
                  <a:pt x="3702588" y="5835725"/>
                </a:lnTo>
                <a:lnTo>
                  <a:pt x="0" y="5835725"/>
                </a:lnTo>
                <a:lnTo>
                  <a:pt x="0" y="4392464"/>
                </a:lnTo>
                <a:lnTo>
                  <a:pt x="879895" y="4392464"/>
                </a:lnTo>
                <a:lnTo>
                  <a:pt x="879895" y="1143181"/>
                </a:lnTo>
                <a:lnTo>
                  <a:pt x="0" y="1143181"/>
                </a:lnTo>
                <a:close/>
              </a:path>
            </a:pathLst>
          </a:custGeom>
        </p:spPr>
        <p:txBody>
          <a:bodyPr wrap="square">
            <a:noAutofit/>
          </a:bodyPr>
          <a:lstStyle/>
          <a:p>
            <a:endParaRPr lang="en-US" dirty="0"/>
          </a:p>
        </p:txBody>
      </p:sp>
      <p:sp>
        <p:nvSpPr>
          <p:cNvPr id="15" name="Rectangle 14">
            <a:extLst>
              <a:ext uri="{FF2B5EF4-FFF2-40B4-BE49-F238E27FC236}">
                <a16:creationId xmlns:a16="http://schemas.microsoft.com/office/drawing/2014/main" id="{1E058FAB-D0B1-4164-AE99-CBAFB6B59AA8}"/>
              </a:ext>
            </a:extLst>
          </p:cNvPr>
          <p:cNvSpPr/>
          <p:nvPr userDrawn="1"/>
        </p:nvSpPr>
        <p:spPr>
          <a:xfrm>
            <a:off x="0" y="1558506"/>
            <a:ext cx="6826370" cy="32492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2">
            <a:extLst>
              <a:ext uri="{FF2B5EF4-FFF2-40B4-BE49-F238E27FC236}">
                <a16:creationId xmlns:a16="http://schemas.microsoft.com/office/drawing/2014/main" id="{BDD8D0F4-3CFC-4204-975E-9FBF80FE9593}"/>
              </a:ext>
            </a:extLst>
          </p:cNvPr>
          <p:cNvSpPr>
            <a:spLocks noGrp="1"/>
          </p:cNvSpPr>
          <p:nvPr>
            <p:ph sz="quarter" idx="14" hasCustomPrompt="1"/>
          </p:nvPr>
        </p:nvSpPr>
        <p:spPr>
          <a:xfrm>
            <a:off x="838200" y="5245796"/>
            <a:ext cx="3624532" cy="454025"/>
          </a:xfrm>
          <a:prstGeom prst="rect">
            <a:avLst/>
          </a:prstGeom>
        </p:spPr>
        <p:txBody>
          <a:bodyPr/>
          <a:lstStyle>
            <a:lvl1pPr marL="0" indent="0">
              <a:buNone/>
              <a:defRPr sz="2000">
                <a:solidFill>
                  <a:srgbClr val="000000"/>
                </a:solidFill>
              </a:defRPr>
            </a:lvl1pPr>
          </a:lstStyle>
          <a:p>
            <a:pPr lvl="0"/>
            <a:r>
              <a:rPr lang="en-US" dirty="0"/>
              <a:t>Lawyer Name Here</a:t>
            </a:r>
          </a:p>
        </p:txBody>
      </p:sp>
      <p:sp>
        <p:nvSpPr>
          <p:cNvPr id="25" name="Rectangle 24">
            <a:extLst>
              <a:ext uri="{FF2B5EF4-FFF2-40B4-BE49-F238E27FC236}">
                <a16:creationId xmlns:a16="http://schemas.microsoft.com/office/drawing/2014/main" id="{BD19CC10-68EC-408B-A1A0-1E1C64B54104}"/>
              </a:ext>
            </a:extLst>
          </p:cNvPr>
          <p:cNvSpPr/>
          <p:nvPr userDrawn="1"/>
        </p:nvSpPr>
        <p:spPr>
          <a:xfrm>
            <a:off x="948906" y="5699821"/>
            <a:ext cx="64410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ntent Placeholder 22">
            <a:extLst>
              <a:ext uri="{FF2B5EF4-FFF2-40B4-BE49-F238E27FC236}">
                <a16:creationId xmlns:a16="http://schemas.microsoft.com/office/drawing/2014/main" id="{7ED1756F-EE77-4AEC-89C4-0B41EEBBB65C}"/>
              </a:ext>
            </a:extLst>
          </p:cNvPr>
          <p:cNvSpPr>
            <a:spLocks noGrp="1"/>
          </p:cNvSpPr>
          <p:nvPr>
            <p:ph sz="quarter" idx="15" hasCustomPrompt="1"/>
          </p:nvPr>
        </p:nvSpPr>
        <p:spPr>
          <a:xfrm>
            <a:off x="838200" y="5847081"/>
            <a:ext cx="3624532" cy="454025"/>
          </a:xfrm>
          <a:prstGeom prst="rect">
            <a:avLst/>
          </a:prstGeom>
        </p:spPr>
        <p:txBody>
          <a:bodyPr/>
          <a:lstStyle>
            <a:lvl1pPr marL="0" indent="0">
              <a:buNone/>
              <a:defRPr sz="1800">
                <a:solidFill>
                  <a:schemeClr val="tx2"/>
                </a:solidFill>
              </a:defRPr>
            </a:lvl1pPr>
          </a:lstStyle>
          <a:p>
            <a:pPr lvl="0"/>
            <a:r>
              <a:rPr lang="en-US" dirty="0"/>
              <a:t>Date</a:t>
            </a:r>
          </a:p>
        </p:txBody>
      </p:sp>
      <p:sp>
        <p:nvSpPr>
          <p:cNvPr id="8" name="Title Placeholder 1">
            <a:extLst>
              <a:ext uri="{FF2B5EF4-FFF2-40B4-BE49-F238E27FC236}">
                <a16:creationId xmlns:a16="http://schemas.microsoft.com/office/drawing/2014/main" id="{CFF92DEE-0E0B-4AAD-842E-589F6964A762}"/>
              </a:ext>
            </a:extLst>
          </p:cNvPr>
          <p:cNvSpPr>
            <a:spLocks noGrp="1"/>
          </p:cNvSpPr>
          <p:nvPr>
            <p:ph type="title"/>
          </p:nvPr>
        </p:nvSpPr>
        <p:spPr>
          <a:xfrm>
            <a:off x="682255" y="2612137"/>
            <a:ext cx="5555512" cy="1428233"/>
          </a:xfrm>
          <a:prstGeom prst="rect">
            <a:avLst/>
          </a:prstGeom>
        </p:spPr>
        <p:txBody>
          <a:bodyPr vert="horz" lIns="91440" tIns="45720" rIns="91440" bIns="45720" rtlCol="0" anchor="ctr">
            <a:normAutofit/>
          </a:bodyPr>
          <a:lstStyle/>
          <a:p>
            <a:r>
              <a:rPr lang="en-US" dirty="0"/>
              <a:t>Click to edit Master title style</a:t>
            </a:r>
          </a:p>
        </p:txBody>
      </p:sp>
      <p:sp>
        <p:nvSpPr>
          <p:cNvPr id="10" name="Content Placeholder 22">
            <a:extLst>
              <a:ext uri="{FF2B5EF4-FFF2-40B4-BE49-F238E27FC236}">
                <a16:creationId xmlns:a16="http://schemas.microsoft.com/office/drawing/2014/main" id="{0E8A9747-F04F-4029-A727-24865D5B6828}"/>
              </a:ext>
            </a:extLst>
          </p:cNvPr>
          <p:cNvSpPr>
            <a:spLocks noGrp="1"/>
          </p:cNvSpPr>
          <p:nvPr>
            <p:ph sz="quarter" idx="16" hasCustomPrompt="1"/>
          </p:nvPr>
        </p:nvSpPr>
        <p:spPr>
          <a:xfrm>
            <a:off x="682255" y="1986053"/>
            <a:ext cx="3624532" cy="454025"/>
          </a:xfrm>
          <a:prstGeom prst="rect">
            <a:avLst/>
          </a:prstGeom>
        </p:spPr>
        <p:txBody>
          <a:bodyPr/>
          <a:lstStyle>
            <a:lvl1pPr marL="0" indent="0">
              <a:buNone/>
              <a:defRPr sz="1600" cap="all" spc="150" baseline="0">
                <a:solidFill>
                  <a:schemeClr val="bg2"/>
                </a:solidFill>
              </a:defRPr>
            </a:lvl1pPr>
          </a:lstStyle>
          <a:p>
            <a:pPr lvl="0"/>
            <a:r>
              <a:rPr lang="en-US" dirty="0"/>
              <a:t>PRACTICE GROUP</a:t>
            </a:r>
          </a:p>
        </p:txBody>
      </p:sp>
    </p:spTree>
    <p:extLst>
      <p:ext uri="{BB962C8B-B14F-4D97-AF65-F5344CB8AC3E}">
        <p14:creationId xmlns:p14="http://schemas.microsoft.com/office/powerpoint/2010/main" val="3402067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6174A-5073-4DD2-E7EB-8EBBF44211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F40246-D229-01F4-F72A-2F20D44962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0E4C11-64C8-055E-E108-E0CC1934DDBE}"/>
              </a:ext>
            </a:extLst>
          </p:cNvPr>
          <p:cNvSpPr>
            <a:spLocks noGrp="1"/>
          </p:cNvSpPr>
          <p:nvPr>
            <p:ph type="dt" sz="half" idx="10"/>
          </p:nvPr>
        </p:nvSpPr>
        <p:spPr/>
        <p:txBody>
          <a:bodyPr/>
          <a:lstStyle/>
          <a:p>
            <a:fld id="{6DB0494E-8361-A24A-BF6A-42B78E70DE8D}" type="datetimeFigureOut">
              <a:rPr lang="en-US" smtClean="0"/>
              <a:t>6/12/24</a:t>
            </a:fld>
            <a:endParaRPr lang="en-US" dirty="0"/>
          </a:p>
        </p:txBody>
      </p:sp>
      <p:sp>
        <p:nvSpPr>
          <p:cNvPr id="5" name="Footer Placeholder 4">
            <a:extLst>
              <a:ext uri="{FF2B5EF4-FFF2-40B4-BE49-F238E27FC236}">
                <a16:creationId xmlns:a16="http://schemas.microsoft.com/office/drawing/2014/main" id="{50D14C82-C5CE-FE0B-17CE-2F7608670D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934F95-443E-42A0-1301-5AD1386A0327}"/>
              </a:ext>
            </a:extLst>
          </p:cNvPr>
          <p:cNvSpPr>
            <a:spLocks noGrp="1"/>
          </p:cNvSpPr>
          <p:nvPr>
            <p:ph type="sldNum" sz="quarter" idx="12"/>
          </p:nvPr>
        </p:nvSpPr>
        <p:spPr/>
        <p:txBody>
          <a:bodyPr/>
          <a:lstStyle/>
          <a:p>
            <a:fld id="{7E7E934D-731E-AD46-ADA0-E0D607D91142}" type="slidenum">
              <a:rPr lang="en-US" smtClean="0"/>
              <a:t>‹#›</a:t>
            </a:fld>
            <a:endParaRPr lang="en-US" dirty="0"/>
          </a:p>
        </p:txBody>
      </p:sp>
    </p:spTree>
    <p:extLst>
      <p:ext uri="{BB962C8B-B14F-4D97-AF65-F5344CB8AC3E}">
        <p14:creationId xmlns:p14="http://schemas.microsoft.com/office/powerpoint/2010/main" val="2160220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F47F7-5999-B753-F0EF-C31B0F0BA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3CBFDE-D02D-6000-5D24-9C04E1F1DD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DAA41-0F26-AA03-DADB-1C4ABC448187}"/>
              </a:ext>
            </a:extLst>
          </p:cNvPr>
          <p:cNvSpPr>
            <a:spLocks noGrp="1"/>
          </p:cNvSpPr>
          <p:nvPr>
            <p:ph type="dt" sz="half" idx="10"/>
          </p:nvPr>
        </p:nvSpPr>
        <p:spPr/>
        <p:txBody>
          <a:bodyPr/>
          <a:lstStyle/>
          <a:p>
            <a:fld id="{6DB0494E-8361-A24A-BF6A-42B78E70DE8D}" type="datetimeFigureOut">
              <a:rPr lang="en-US" smtClean="0"/>
              <a:t>6/12/24</a:t>
            </a:fld>
            <a:endParaRPr lang="en-US" dirty="0"/>
          </a:p>
        </p:txBody>
      </p:sp>
      <p:sp>
        <p:nvSpPr>
          <p:cNvPr id="5" name="Footer Placeholder 4">
            <a:extLst>
              <a:ext uri="{FF2B5EF4-FFF2-40B4-BE49-F238E27FC236}">
                <a16:creationId xmlns:a16="http://schemas.microsoft.com/office/drawing/2014/main" id="{BA7E2A58-E5B8-540F-7179-BEC8DDB67B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97FF37-0FCD-258C-0977-BBB2FE56D3CC}"/>
              </a:ext>
            </a:extLst>
          </p:cNvPr>
          <p:cNvSpPr>
            <a:spLocks noGrp="1"/>
          </p:cNvSpPr>
          <p:nvPr>
            <p:ph type="sldNum" sz="quarter" idx="12"/>
          </p:nvPr>
        </p:nvSpPr>
        <p:spPr/>
        <p:txBody>
          <a:bodyPr/>
          <a:lstStyle/>
          <a:p>
            <a:fld id="{7E7E934D-731E-AD46-ADA0-E0D607D91142}" type="slidenum">
              <a:rPr lang="en-US" smtClean="0"/>
              <a:t>‹#›</a:t>
            </a:fld>
            <a:endParaRPr lang="en-US" dirty="0"/>
          </a:p>
        </p:txBody>
      </p:sp>
    </p:spTree>
    <p:extLst>
      <p:ext uri="{BB962C8B-B14F-4D97-AF65-F5344CB8AC3E}">
        <p14:creationId xmlns:p14="http://schemas.microsoft.com/office/powerpoint/2010/main" val="1124476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6C9B9-02AC-6B6B-4E06-BC856B15BF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4705F-6E7B-0B07-82F2-59465B3361F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6605AB-CCBB-EDEC-DBD3-D1A153A95B1D}"/>
              </a:ext>
            </a:extLst>
          </p:cNvPr>
          <p:cNvSpPr>
            <a:spLocks noGrp="1"/>
          </p:cNvSpPr>
          <p:nvPr>
            <p:ph type="dt" sz="half" idx="10"/>
          </p:nvPr>
        </p:nvSpPr>
        <p:spPr/>
        <p:txBody>
          <a:bodyPr/>
          <a:lstStyle/>
          <a:p>
            <a:fld id="{6DB0494E-8361-A24A-BF6A-42B78E70DE8D}" type="datetimeFigureOut">
              <a:rPr lang="en-US" smtClean="0"/>
              <a:t>6/12/24</a:t>
            </a:fld>
            <a:endParaRPr lang="en-US" dirty="0"/>
          </a:p>
        </p:txBody>
      </p:sp>
      <p:sp>
        <p:nvSpPr>
          <p:cNvPr id="5" name="Footer Placeholder 4">
            <a:extLst>
              <a:ext uri="{FF2B5EF4-FFF2-40B4-BE49-F238E27FC236}">
                <a16:creationId xmlns:a16="http://schemas.microsoft.com/office/drawing/2014/main" id="{74BABBAB-A264-F35A-F75F-4899093F6A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9ADA6E-1ABD-1925-819E-197874BAD935}"/>
              </a:ext>
            </a:extLst>
          </p:cNvPr>
          <p:cNvSpPr>
            <a:spLocks noGrp="1"/>
          </p:cNvSpPr>
          <p:nvPr>
            <p:ph type="sldNum" sz="quarter" idx="12"/>
          </p:nvPr>
        </p:nvSpPr>
        <p:spPr/>
        <p:txBody>
          <a:bodyPr/>
          <a:lstStyle/>
          <a:p>
            <a:fld id="{7E7E934D-731E-AD46-ADA0-E0D607D91142}" type="slidenum">
              <a:rPr lang="en-US" smtClean="0"/>
              <a:t>‹#›</a:t>
            </a:fld>
            <a:endParaRPr lang="en-US" dirty="0"/>
          </a:p>
        </p:txBody>
      </p:sp>
    </p:spTree>
    <p:extLst>
      <p:ext uri="{BB962C8B-B14F-4D97-AF65-F5344CB8AC3E}">
        <p14:creationId xmlns:p14="http://schemas.microsoft.com/office/powerpoint/2010/main" val="2499417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14192-57AE-BA19-25B8-C9AA21F70F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13936A-D5B9-62B2-B0E0-5CC17C3440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2E375C-E773-48BE-9111-08EAA8F1AF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BB27C-D0A1-6134-54D4-D3BA36C0979F}"/>
              </a:ext>
            </a:extLst>
          </p:cNvPr>
          <p:cNvSpPr>
            <a:spLocks noGrp="1"/>
          </p:cNvSpPr>
          <p:nvPr>
            <p:ph type="dt" sz="half" idx="10"/>
          </p:nvPr>
        </p:nvSpPr>
        <p:spPr/>
        <p:txBody>
          <a:bodyPr/>
          <a:lstStyle/>
          <a:p>
            <a:fld id="{6DB0494E-8361-A24A-BF6A-42B78E70DE8D}" type="datetimeFigureOut">
              <a:rPr lang="en-US" smtClean="0"/>
              <a:t>6/12/24</a:t>
            </a:fld>
            <a:endParaRPr lang="en-US" dirty="0"/>
          </a:p>
        </p:txBody>
      </p:sp>
      <p:sp>
        <p:nvSpPr>
          <p:cNvPr id="6" name="Footer Placeholder 5">
            <a:extLst>
              <a:ext uri="{FF2B5EF4-FFF2-40B4-BE49-F238E27FC236}">
                <a16:creationId xmlns:a16="http://schemas.microsoft.com/office/drawing/2014/main" id="{35AF4844-C569-5DAF-B28A-21F38DAC1C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67E72FA-FA3A-7B3E-A9C5-0C9FCCD12120}"/>
              </a:ext>
            </a:extLst>
          </p:cNvPr>
          <p:cNvSpPr>
            <a:spLocks noGrp="1"/>
          </p:cNvSpPr>
          <p:nvPr>
            <p:ph type="sldNum" sz="quarter" idx="12"/>
          </p:nvPr>
        </p:nvSpPr>
        <p:spPr/>
        <p:txBody>
          <a:bodyPr/>
          <a:lstStyle/>
          <a:p>
            <a:fld id="{7E7E934D-731E-AD46-ADA0-E0D607D91142}" type="slidenum">
              <a:rPr lang="en-US" smtClean="0"/>
              <a:t>‹#›</a:t>
            </a:fld>
            <a:endParaRPr lang="en-US" dirty="0"/>
          </a:p>
        </p:txBody>
      </p:sp>
    </p:spTree>
    <p:extLst>
      <p:ext uri="{BB962C8B-B14F-4D97-AF65-F5344CB8AC3E}">
        <p14:creationId xmlns:p14="http://schemas.microsoft.com/office/powerpoint/2010/main" val="777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1.jp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4.jp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jp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alphaModFix amt="83000"/>
            <a:lum/>
          </a:blip>
          <a:srcRect/>
          <a:stretch>
            <a:fillRect t="-9000" b="-9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3AA62F-9576-4325-8271-74F3F912C31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42442" b="80797"/>
          <a:stretch/>
        </p:blipFill>
        <p:spPr>
          <a:xfrm>
            <a:off x="0" y="0"/>
            <a:ext cx="5847906" cy="1097471"/>
          </a:xfrm>
          <a:prstGeom prst="rect">
            <a:avLst/>
          </a:prstGeom>
        </p:spPr>
      </p:pic>
      <p:sp>
        <p:nvSpPr>
          <p:cNvPr id="2" name="Title Placeholder 1">
            <a:extLst>
              <a:ext uri="{FF2B5EF4-FFF2-40B4-BE49-F238E27FC236}">
                <a16:creationId xmlns:a16="http://schemas.microsoft.com/office/drawing/2014/main" id="{CD986F33-A2EB-4B04-9E08-935757653CD5}"/>
              </a:ext>
            </a:extLst>
          </p:cNvPr>
          <p:cNvSpPr>
            <a:spLocks noGrp="1"/>
          </p:cNvSpPr>
          <p:nvPr>
            <p:ph type="title"/>
          </p:nvPr>
        </p:nvSpPr>
        <p:spPr>
          <a:xfrm>
            <a:off x="3776870" y="105163"/>
            <a:ext cx="8119576" cy="1817605"/>
          </a:xfrm>
          <a:prstGeom prst="rect">
            <a:avLst/>
          </a:prstGeom>
        </p:spPr>
        <p:txBody>
          <a:bodyPr vert="horz" lIns="91440" tIns="45720" rIns="91440" bIns="45720" rtlCol="0" anchor="ctr">
            <a:normAutofit/>
          </a:bodyPr>
          <a:lstStyle/>
          <a:p>
            <a:r>
              <a:rPr lang="en-US" b="0" i="0" u="none" strike="noStrike" dirty="0">
                <a:solidFill>
                  <a:srgbClr val="000000"/>
                </a:solidFill>
                <a:effectLst/>
                <a:latin typeface="Calibri" panose="020F0502020204030204" pitchFamily="34" charset="0"/>
              </a:rPr>
              <a:t>Drafting Patents and Pleadings in the Era of </a:t>
            </a:r>
            <a:br>
              <a:rPr lang="en-US" b="0" i="0" u="none" strike="noStrike" dirty="0">
                <a:solidFill>
                  <a:srgbClr val="000000"/>
                </a:solidFill>
                <a:effectLst/>
                <a:latin typeface="Calibri" panose="020F0502020204030204" pitchFamily="34" charset="0"/>
              </a:rPr>
            </a:br>
            <a:r>
              <a:rPr lang="en-US" b="0" i="1" u="none" strike="noStrike" dirty="0" err="1">
                <a:solidFill>
                  <a:srgbClr val="000000"/>
                </a:solidFill>
                <a:effectLst/>
                <a:latin typeface="Calibri" panose="020F0502020204030204" pitchFamily="34" charset="0"/>
              </a:rPr>
              <a:t>Hsuanyeh</a:t>
            </a:r>
            <a:r>
              <a:rPr lang="en-US" b="0" i="1" u="none" strike="noStrike" dirty="0">
                <a:solidFill>
                  <a:srgbClr val="000000"/>
                </a:solidFill>
                <a:effectLst/>
                <a:latin typeface="Calibri" panose="020F0502020204030204" pitchFamily="34" charset="0"/>
              </a:rPr>
              <a:t> v. Winston &amp; Strawn </a:t>
            </a:r>
            <a:r>
              <a:rPr lang="en-US" b="0" i="0" u="none" strike="noStrike" dirty="0">
                <a:solidFill>
                  <a:srgbClr val="000000"/>
                </a:solidFill>
                <a:effectLst/>
                <a:latin typeface="Calibri" panose="020F0502020204030204" pitchFamily="34" charset="0"/>
              </a:rPr>
              <a:t>and </a:t>
            </a:r>
            <a:r>
              <a:rPr lang="en-US" b="0" i="0" u="none" strike="noStrike" dirty="0" err="1">
                <a:solidFill>
                  <a:srgbClr val="000000"/>
                </a:solidFill>
                <a:effectLst/>
                <a:latin typeface="Calibri" panose="020F0502020204030204" pitchFamily="34" charset="0"/>
              </a:rPr>
              <a:t>ChatGPT</a:t>
            </a:r>
            <a:br>
              <a:rPr lang="en-US" b="0" i="0" u="none" strike="noStrike" dirty="0">
                <a:solidFill>
                  <a:srgbClr val="000000"/>
                </a:solidFill>
                <a:effectLst/>
                <a:latin typeface="Calibri" panose="020F0502020204030204" pitchFamily="34" charset="0"/>
              </a:rPr>
            </a:br>
            <a:br>
              <a:rPr lang="en-US" b="0" i="0" u="none" strike="noStrike" dirty="0">
                <a:solidFill>
                  <a:srgbClr val="000000"/>
                </a:solidFill>
                <a:effectLst/>
                <a:latin typeface="Calibri" panose="020F0502020204030204" pitchFamily="34" charset="0"/>
              </a:rPr>
            </a:br>
            <a:r>
              <a:rPr lang="en-US" b="0" i="0" u="none" strike="noStrike" dirty="0">
                <a:solidFill>
                  <a:srgbClr val="000000"/>
                </a:solidFill>
                <a:effectLst/>
                <a:latin typeface="Calibri" panose="020F0502020204030204" pitchFamily="34" charset="0"/>
              </a:rPr>
              <a:t>Sharon Crane, Counsel, DC Office</a:t>
            </a:r>
            <a:endParaRPr lang="en-US" dirty="0"/>
          </a:p>
        </p:txBody>
      </p:sp>
      <p:sp>
        <p:nvSpPr>
          <p:cNvPr id="9" name="Title Placeholder 1">
            <a:extLst>
              <a:ext uri="{FF2B5EF4-FFF2-40B4-BE49-F238E27FC236}">
                <a16:creationId xmlns:a16="http://schemas.microsoft.com/office/drawing/2014/main" id="{F278EF43-B3B7-4C4B-A1CD-A216644B51EF}"/>
              </a:ext>
            </a:extLst>
          </p:cNvPr>
          <p:cNvSpPr txBox="1">
            <a:spLocks/>
          </p:cNvSpPr>
          <p:nvPr userDrawn="1"/>
        </p:nvSpPr>
        <p:spPr>
          <a:xfrm>
            <a:off x="682255" y="1922768"/>
            <a:ext cx="5555512" cy="3845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2"/>
                </a:solidFill>
                <a:latin typeface="+mj-lt"/>
                <a:ea typeface="+mj-ea"/>
                <a:cs typeface="+mj-cs"/>
              </a:defRPr>
            </a:lvl1pPr>
          </a:lstStyle>
          <a:p>
            <a:r>
              <a:rPr lang="en-US" sz="1600" spc="150" baseline="0" dirty="0">
                <a:latin typeface="+mn-lt"/>
              </a:rPr>
              <a:t>PRACTICE GROUP</a:t>
            </a:r>
          </a:p>
        </p:txBody>
      </p:sp>
      <p:pic>
        <p:nvPicPr>
          <p:cNvPr id="11" name="Picture 10">
            <a:extLst>
              <a:ext uri="{FF2B5EF4-FFF2-40B4-BE49-F238E27FC236}">
                <a16:creationId xmlns:a16="http://schemas.microsoft.com/office/drawing/2014/main" id="{7928463B-1676-44D3-A952-EFD8B1BDA56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7965" t="81964"/>
          <a:stretch/>
        </p:blipFill>
        <p:spPr>
          <a:xfrm>
            <a:off x="5847906" y="5621079"/>
            <a:ext cx="6344093" cy="1236921"/>
          </a:xfrm>
          <a:prstGeom prst="rect">
            <a:avLst/>
          </a:prstGeom>
        </p:spPr>
      </p:pic>
    </p:spTree>
    <p:extLst>
      <p:ext uri="{BB962C8B-B14F-4D97-AF65-F5344CB8AC3E}">
        <p14:creationId xmlns:p14="http://schemas.microsoft.com/office/powerpoint/2010/main" val="1576539689"/>
      </p:ext>
    </p:extLst>
  </p:cSld>
  <p:clrMap bg1="lt1" tx1="dk1" bg2="lt2" tx2="dk2" accent1="accent1" accent2="accent2" accent3="accent3" accent4="accent4" accent5="accent5" accent6="accent6" hlink="hlink" folHlink="folHlink"/>
  <p:sldLayoutIdLst>
    <p:sldLayoutId id="2147483676" r:id="rId1"/>
    <p:sldLayoutId id="2147483673" r:id="rId2"/>
    <p:sldLayoutId id="2147483674" r:id="rId3"/>
    <p:sldLayoutId id="2147483675" r:id="rId4"/>
    <p:sldLayoutId id="2147483677" r:id="rId5"/>
  </p:sldLayoutIdLst>
  <p:txStyles>
    <p:titleStyle>
      <a:lvl1pPr algn="l" defTabSz="914400" rtl="0" eaLnBrk="1" latinLnBrk="0" hangingPunct="1">
        <a:lnSpc>
          <a:spcPct val="90000"/>
        </a:lnSpc>
        <a:spcBef>
          <a:spcPct val="0"/>
        </a:spcBef>
        <a:buNone/>
        <a:defRPr sz="2800" kern="1200"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622A61-8BBB-6CB0-FC57-6CBB48E13F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751077-9C48-B893-3BC9-0C4D5AC777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20DFFD-E4D6-5D94-223D-45F684D8BF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B0494E-8361-A24A-BF6A-42B78E70DE8D}" type="datetimeFigureOut">
              <a:rPr lang="en-US" smtClean="0"/>
              <a:t>6/12/24</a:t>
            </a:fld>
            <a:endParaRPr lang="en-US" dirty="0"/>
          </a:p>
        </p:txBody>
      </p:sp>
      <p:sp>
        <p:nvSpPr>
          <p:cNvPr id="5" name="Footer Placeholder 4">
            <a:extLst>
              <a:ext uri="{FF2B5EF4-FFF2-40B4-BE49-F238E27FC236}">
                <a16:creationId xmlns:a16="http://schemas.microsoft.com/office/drawing/2014/main" id="{20A90C03-CD2F-3B08-FA9E-C64B1E60DE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93175FF5-1788-DA39-00AA-37BFCB8F8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7E934D-731E-AD46-ADA0-E0D607D91142}" type="slidenum">
              <a:rPr lang="en-US" smtClean="0"/>
              <a:t>‹#›</a:t>
            </a:fld>
            <a:endParaRPr lang="en-US" dirty="0"/>
          </a:p>
        </p:txBody>
      </p:sp>
    </p:spTree>
    <p:extLst>
      <p:ext uri="{BB962C8B-B14F-4D97-AF65-F5344CB8AC3E}">
        <p14:creationId xmlns:p14="http://schemas.microsoft.com/office/powerpoint/2010/main" val="157579692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56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C7F0ED-6F2E-4112-A20A-2567BD1A928C}"/>
              </a:ext>
            </a:extLst>
          </p:cNvPr>
          <p:cNvSpPr>
            <a:spLocks noGrp="1"/>
          </p:cNvSpPr>
          <p:nvPr>
            <p:ph type="title"/>
          </p:nvPr>
        </p:nvSpPr>
        <p:spPr>
          <a:xfrm>
            <a:off x="838200" y="381000"/>
            <a:ext cx="10515600" cy="13096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0855B1C-B8DC-4824-857B-5178C2BDCA51}"/>
              </a:ext>
            </a:extLst>
          </p:cNvPr>
          <p:cNvSpPr>
            <a:spLocks noGrp="1"/>
          </p:cNvSpPr>
          <p:nvPr>
            <p:ph type="body" idx="1"/>
          </p:nvPr>
        </p:nvSpPr>
        <p:spPr>
          <a:xfrm>
            <a:off x="838200" y="1825625"/>
            <a:ext cx="6455735"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CA489EF-0BC6-4956-AAD9-16D2418E901D}"/>
              </a:ext>
            </a:extLst>
          </p:cNvPr>
          <p:cNvSpPr>
            <a:spLocks noGrp="1"/>
          </p:cNvSpPr>
          <p:nvPr>
            <p:ph type="ftr" sz="quarter" idx="3"/>
          </p:nvPr>
        </p:nvSpPr>
        <p:spPr>
          <a:xfrm>
            <a:off x="3863163" y="6356350"/>
            <a:ext cx="6627628" cy="365125"/>
          </a:xfrm>
          <a:prstGeom prst="rect">
            <a:avLst/>
          </a:prstGeom>
        </p:spPr>
        <p:txBody>
          <a:bodyPr vert="horz" lIns="91440" tIns="45720" rIns="91440" bIns="45720" rtlCol="0" anchor="ctr"/>
          <a:lstStyle>
            <a:lvl1pPr algn="r">
              <a:defRPr sz="120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4CF6FA39-CBFB-49BB-9EA0-C28EA609B920}"/>
              </a:ext>
            </a:extLst>
          </p:cNvPr>
          <p:cNvSpPr>
            <a:spLocks noGrp="1"/>
          </p:cNvSpPr>
          <p:nvPr>
            <p:ph type="sldNum" sz="quarter" idx="4"/>
          </p:nvPr>
        </p:nvSpPr>
        <p:spPr>
          <a:xfrm>
            <a:off x="10869282" y="6356350"/>
            <a:ext cx="484517" cy="365125"/>
          </a:xfrm>
          <a:prstGeom prst="rect">
            <a:avLst/>
          </a:prstGeom>
        </p:spPr>
        <p:txBody>
          <a:bodyPr vert="horz" lIns="0" tIns="45720" rIns="0" bIns="45720" rtlCol="0" anchor="ctr"/>
          <a:lstStyle>
            <a:lvl1pPr algn="r">
              <a:defRPr sz="1200">
                <a:solidFill>
                  <a:schemeClr val="tx2"/>
                </a:solidFill>
              </a:defRPr>
            </a:lvl1pPr>
          </a:lstStyle>
          <a:p>
            <a:fld id="{3487E17C-00F2-43F7-9117-163ACF173A2A}" type="slidenum">
              <a:rPr lang="en-US" smtClean="0"/>
              <a:pPr/>
              <a:t>‹#›</a:t>
            </a:fld>
            <a:endParaRPr lang="en-US" dirty="0"/>
          </a:p>
        </p:txBody>
      </p:sp>
      <p:pic>
        <p:nvPicPr>
          <p:cNvPr id="12" name="Picture 11">
            <a:extLst>
              <a:ext uri="{FF2B5EF4-FFF2-40B4-BE49-F238E27FC236}">
                <a16:creationId xmlns:a16="http://schemas.microsoft.com/office/drawing/2014/main" id="{A81D40EC-A9E1-4A25-9C95-F1EE3708FC6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44281" y="6336194"/>
            <a:ext cx="1822701" cy="349841"/>
          </a:xfrm>
          <a:prstGeom prst="rect">
            <a:avLst/>
          </a:prstGeom>
        </p:spPr>
      </p:pic>
    </p:spTree>
    <p:extLst>
      <p:ext uri="{BB962C8B-B14F-4D97-AF65-F5344CB8AC3E}">
        <p14:creationId xmlns:p14="http://schemas.microsoft.com/office/powerpoint/2010/main" val="3242100120"/>
      </p:ext>
    </p:extLst>
  </p:cSld>
  <p:clrMap bg1="dk1" tx1="lt1" bg2="dk2" tx2="lt2" accent1="accent1" accent2="accent2" accent3="accent3" accent4="accent4" accent5="accent5" accent6="accent6" hlink="hlink" folHlink="folHlink"/>
  <p:sldLayoutIdLst>
    <p:sldLayoutId id="2147483680" r:id="rId1"/>
    <p:sldLayoutId id="2147483686" r:id="rId2"/>
    <p:sldLayoutId id="2147483681" r:id="rId3"/>
    <p:sldLayoutId id="2147483683" r:id="rId4"/>
    <p:sldLayoutId id="2147483684" r:id="rId5"/>
    <p:sldLayoutId id="2147483687" r:id="rId6"/>
    <p:sldLayoutId id="2147483701" r:id="rId7"/>
    <p:sldLayoutId id="2147483702" r:id="rId8"/>
    <p:sldLayoutId id="2147483685" r:id="rId9"/>
    <p:sldLayoutId id="2147483704" r:id="rId10"/>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alphaModFix amt="56000"/>
            <a:lum/>
          </a:blip>
          <a:srcRect/>
          <a:stretch>
            <a:fillRect t="-9000" b="-9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1C1637-E500-44FB-9E44-08E212EFEAE0}"/>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DC7F0ED-6F2E-4112-A20A-2567BD1A928C}"/>
              </a:ext>
            </a:extLst>
          </p:cNvPr>
          <p:cNvSpPr>
            <a:spLocks noGrp="1"/>
          </p:cNvSpPr>
          <p:nvPr>
            <p:ph type="title"/>
          </p:nvPr>
        </p:nvSpPr>
        <p:spPr>
          <a:xfrm>
            <a:off x="838200" y="381000"/>
            <a:ext cx="10515600" cy="13096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0855B1C-B8DC-4824-857B-5178C2BDCA51}"/>
              </a:ext>
            </a:extLst>
          </p:cNvPr>
          <p:cNvSpPr>
            <a:spLocks noGrp="1"/>
          </p:cNvSpPr>
          <p:nvPr>
            <p:ph type="body" idx="1"/>
          </p:nvPr>
        </p:nvSpPr>
        <p:spPr>
          <a:xfrm>
            <a:off x="838200" y="1825625"/>
            <a:ext cx="6455735"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CA489EF-0BC6-4956-AAD9-16D2418E901D}"/>
              </a:ext>
            </a:extLst>
          </p:cNvPr>
          <p:cNvSpPr>
            <a:spLocks noGrp="1"/>
          </p:cNvSpPr>
          <p:nvPr>
            <p:ph type="ftr" sz="quarter" idx="3"/>
          </p:nvPr>
        </p:nvSpPr>
        <p:spPr>
          <a:xfrm>
            <a:off x="3863163" y="6356350"/>
            <a:ext cx="6627628" cy="365125"/>
          </a:xfrm>
          <a:prstGeom prst="rect">
            <a:avLst/>
          </a:prstGeom>
        </p:spPr>
        <p:txBody>
          <a:bodyPr vert="horz" lIns="91440" tIns="45720" rIns="91440" bIns="45720" rtlCol="0" anchor="ctr"/>
          <a:lstStyle>
            <a:lvl1pPr algn="r">
              <a:defRPr sz="120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4CF6FA39-CBFB-49BB-9EA0-C28EA609B920}"/>
              </a:ext>
            </a:extLst>
          </p:cNvPr>
          <p:cNvSpPr>
            <a:spLocks noGrp="1"/>
          </p:cNvSpPr>
          <p:nvPr>
            <p:ph type="sldNum" sz="quarter" idx="4"/>
          </p:nvPr>
        </p:nvSpPr>
        <p:spPr>
          <a:xfrm>
            <a:off x="10869282" y="6356350"/>
            <a:ext cx="484517" cy="365125"/>
          </a:xfrm>
          <a:prstGeom prst="rect">
            <a:avLst/>
          </a:prstGeom>
        </p:spPr>
        <p:txBody>
          <a:bodyPr vert="horz" lIns="0" tIns="45720" rIns="0" bIns="45720" rtlCol="0" anchor="ctr"/>
          <a:lstStyle>
            <a:lvl1pPr algn="r">
              <a:defRPr sz="1200">
                <a:solidFill>
                  <a:schemeClr val="tx2"/>
                </a:solidFill>
              </a:defRPr>
            </a:lvl1pPr>
          </a:lstStyle>
          <a:p>
            <a:fld id="{3487E17C-00F2-43F7-9117-163ACF173A2A}" type="slidenum">
              <a:rPr lang="en-US" smtClean="0"/>
              <a:pPr/>
              <a:t>‹#›</a:t>
            </a:fld>
            <a:endParaRPr lang="en-US" dirty="0"/>
          </a:p>
        </p:txBody>
      </p:sp>
      <p:pic>
        <p:nvPicPr>
          <p:cNvPr id="12" name="Picture 11">
            <a:extLst>
              <a:ext uri="{FF2B5EF4-FFF2-40B4-BE49-F238E27FC236}">
                <a16:creationId xmlns:a16="http://schemas.microsoft.com/office/drawing/2014/main" id="{A81D40EC-A9E1-4A25-9C95-F1EE3708FC6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44281" y="6336194"/>
            <a:ext cx="1822701" cy="349841"/>
          </a:xfrm>
          <a:prstGeom prst="rect">
            <a:avLst/>
          </a:prstGeom>
        </p:spPr>
      </p:pic>
    </p:spTree>
    <p:extLst>
      <p:ext uri="{BB962C8B-B14F-4D97-AF65-F5344CB8AC3E}">
        <p14:creationId xmlns:p14="http://schemas.microsoft.com/office/powerpoint/2010/main" val="322595378"/>
      </p:ext>
    </p:extLst>
  </p:cSld>
  <p:clrMap bg1="dk1" tx1="lt1" bg2="dk2" tx2="lt2" accent1="accent1" accent2="accent2" accent3="accent3" accent4="accent4" accent5="accent5" accent6="accent6" hlink="hlink" folHlink="folHlink"/>
  <p:sldLayoutIdLst>
    <p:sldLayoutId id="2147483692" r:id="rId1"/>
    <p:sldLayoutId id="2147483698" r:id="rId2"/>
    <p:sldLayoutId id="2147483691" r:id="rId3"/>
    <p:sldLayoutId id="2147483689" r:id="rId4"/>
    <p:sldLayoutId id="2147483699" r:id="rId5"/>
    <p:sldLayoutId id="2147483690" r:id="rId6"/>
    <p:sldLayoutId id="2147483697" r:id="rId7"/>
    <p:sldLayoutId id="2147483696" r:id="rId8"/>
    <p:sldLayoutId id="2147483695" r:id="rId9"/>
    <p:sldLayoutId id="2147483693" r:id="rId10"/>
    <p:sldLayoutId id="2147483694" r:id="rId11"/>
    <p:sldLayoutId id="2147483700" r:id="rId12"/>
    <p:sldLayoutId id="2147483703" r:id="rId13"/>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2922"/>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2920F78-18C0-4707-968B-48D19EE5D0F3}"/>
              </a:ext>
            </a:extLst>
          </p:cNvPr>
          <p:cNvSpPr>
            <a:spLocks noGrp="1"/>
          </p:cNvSpPr>
          <p:nvPr>
            <p:ph sz="quarter" idx="14"/>
          </p:nvPr>
        </p:nvSpPr>
        <p:spPr>
          <a:xfrm>
            <a:off x="407987" y="5124190"/>
            <a:ext cx="5108275" cy="454025"/>
          </a:xfrm>
        </p:spPr>
        <p:txBody>
          <a:bodyPr/>
          <a:lstStyle/>
          <a:p>
            <a:r>
              <a:rPr lang="en-US" sz="2800" dirty="0">
                <a:solidFill>
                  <a:schemeClr val="tx1"/>
                </a:solidFill>
                <a:latin typeface="Calibri" panose="020F0502020204030204" pitchFamily="34" charset="0"/>
                <a:cs typeface="Calibri" panose="020F0502020204030204" pitchFamily="34" charset="0"/>
              </a:rPr>
              <a:t>Sharon E. Crane, Ph.D.</a:t>
            </a:r>
          </a:p>
        </p:txBody>
      </p:sp>
      <p:sp>
        <p:nvSpPr>
          <p:cNvPr id="10" name="Content Placeholder 9">
            <a:extLst>
              <a:ext uri="{FF2B5EF4-FFF2-40B4-BE49-F238E27FC236}">
                <a16:creationId xmlns:a16="http://schemas.microsoft.com/office/drawing/2014/main" id="{AC817CC5-316F-4A21-85D7-0F53A34D0BB8}"/>
              </a:ext>
            </a:extLst>
          </p:cNvPr>
          <p:cNvSpPr>
            <a:spLocks noGrp="1"/>
          </p:cNvSpPr>
          <p:nvPr>
            <p:ph sz="quarter" idx="15"/>
          </p:nvPr>
        </p:nvSpPr>
        <p:spPr>
          <a:xfrm>
            <a:off x="7940842" y="6491681"/>
            <a:ext cx="5382125" cy="390381"/>
          </a:xfrm>
        </p:spPr>
        <p:txBody>
          <a:bodyPr/>
          <a:lstStyle/>
          <a:p>
            <a:r>
              <a:rPr lang="en-US" sz="1600" dirty="0">
                <a:solidFill>
                  <a:schemeClr val="bg1"/>
                </a:solidFill>
                <a:latin typeface="Calibri" panose="020F0502020204030204" pitchFamily="34" charset="0"/>
                <a:cs typeface="Calibri" panose="020F0502020204030204" pitchFamily="34" charset="0"/>
              </a:rPr>
              <a:t>Photo by Natalie Parham on Unsplash</a:t>
            </a:r>
          </a:p>
        </p:txBody>
      </p:sp>
      <p:sp>
        <p:nvSpPr>
          <p:cNvPr id="7" name="Title 6">
            <a:extLst>
              <a:ext uri="{FF2B5EF4-FFF2-40B4-BE49-F238E27FC236}">
                <a16:creationId xmlns:a16="http://schemas.microsoft.com/office/drawing/2014/main" id="{7F9C3B0D-7514-4BD2-96D8-7759A5157C15}"/>
              </a:ext>
            </a:extLst>
          </p:cNvPr>
          <p:cNvSpPr>
            <a:spLocks noGrp="1"/>
          </p:cNvSpPr>
          <p:nvPr>
            <p:ph type="title"/>
          </p:nvPr>
        </p:nvSpPr>
        <p:spPr>
          <a:xfrm>
            <a:off x="40486" y="2440079"/>
            <a:ext cx="6547757" cy="1977843"/>
          </a:xfrm>
        </p:spPr>
        <p:txBody>
          <a:bodyPr>
            <a:normAutofit/>
          </a:bodyPr>
          <a:lstStyle/>
          <a:p>
            <a:r>
              <a:rPr lang="en-US" sz="3600" dirty="0">
                <a:latin typeface="Calibri" panose="020F0502020204030204" pitchFamily="34" charset="0"/>
                <a:cs typeface="Calibri" panose="020F0502020204030204" pitchFamily="34" charset="0"/>
              </a:rPr>
              <a:t>The Psychology of Examination</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(“It Ain’t What You Do, It’s the Way That You Do It”)</a:t>
            </a:r>
          </a:p>
        </p:txBody>
      </p:sp>
      <p:sp>
        <p:nvSpPr>
          <p:cNvPr id="11" name="Content Placeholder 10">
            <a:extLst>
              <a:ext uri="{FF2B5EF4-FFF2-40B4-BE49-F238E27FC236}">
                <a16:creationId xmlns:a16="http://schemas.microsoft.com/office/drawing/2014/main" id="{F24FD817-D36A-4148-B3A1-8F2278079336}"/>
              </a:ext>
            </a:extLst>
          </p:cNvPr>
          <p:cNvSpPr>
            <a:spLocks noGrp="1"/>
          </p:cNvSpPr>
          <p:nvPr>
            <p:ph sz="quarter" idx="16"/>
          </p:nvPr>
        </p:nvSpPr>
        <p:spPr>
          <a:xfrm>
            <a:off x="682254" y="1733811"/>
            <a:ext cx="3649113" cy="706268"/>
          </a:xfrm>
        </p:spPr>
        <p:txBody>
          <a:bodyPr/>
          <a:lstStyle/>
          <a:p>
            <a:r>
              <a:rPr lang="en-US" dirty="0">
                <a:solidFill>
                  <a:schemeClr val="tx1"/>
                </a:solidFill>
                <a:latin typeface="Calibri" panose="020F0502020204030204" pitchFamily="34" charset="0"/>
                <a:cs typeface="Calibri" panose="020F0502020204030204" pitchFamily="34" charset="0"/>
              </a:rPr>
              <a:t>FICPI ABC Meeting</a:t>
            </a:r>
          </a:p>
          <a:p>
            <a:r>
              <a:rPr lang="en-US" dirty="0">
                <a:solidFill>
                  <a:schemeClr val="tx1"/>
                </a:solidFill>
                <a:latin typeface="Calibri" panose="020F0502020204030204" pitchFamily="34" charset="0"/>
                <a:cs typeface="Calibri" panose="020F0502020204030204" pitchFamily="34" charset="0"/>
              </a:rPr>
              <a:t>Edinburgh – June 16, 2024</a:t>
            </a:r>
          </a:p>
        </p:txBody>
      </p:sp>
      <p:pic>
        <p:nvPicPr>
          <p:cNvPr id="6" name="Picture Placeholder 5" descr="Photo by Natalie Parham on Unsplash">
            <a:extLst>
              <a:ext uri="{FF2B5EF4-FFF2-40B4-BE49-F238E27FC236}">
                <a16:creationId xmlns:a16="http://schemas.microsoft.com/office/drawing/2014/main" id="{B28D9F90-C78B-4017-06D0-2897D20568F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6672" b="16672"/>
          <a:stretch>
            <a:fillRect/>
          </a:stretch>
        </p:blipFill>
        <p:spPr>
          <a:xfrm>
            <a:off x="5940222" y="409075"/>
            <a:ext cx="5843791" cy="5841976"/>
          </a:xfrm>
        </p:spPr>
      </p:pic>
    </p:spTree>
    <p:extLst>
      <p:ext uri="{BB962C8B-B14F-4D97-AF65-F5344CB8AC3E}">
        <p14:creationId xmlns:p14="http://schemas.microsoft.com/office/powerpoint/2010/main" val="3485523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1917"/>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9995C004-05EE-0176-53CC-BA130C8587C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B0F31E6-1E70-25D9-DEB8-594DA8D63055}"/>
              </a:ext>
            </a:extLst>
          </p:cNvPr>
          <p:cNvSpPr>
            <a:spLocks noGrp="1"/>
          </p:cNvSpPr>
          <p:nvPr>
            <p:ph type="title"/>
          </p:nvPr>
        </p:nvSpPr>
        <p:spPr>
          <a:xfrm>
            <a:off x="637741" y="914400"/>
            <a:ext cx="10091763" cy="5730393"/>
          </a:xfrm>
          <a:gradFill>
            <a:gsLst>
              <a:gs pos="0">
                <a:schemeClr val="tx1"/>
              </a:gs>
              <a:gs pos="100000">
                <a:schemeClr val="bg1">
                  <a:tint val="98000"/>
                  <a:satMod val="130000"/>
                  <a:shade val="90000"/>
                  <a:lumMod val="103000"/>
                </a:schemeClr>
              </a:gs>
              <a:gs pos="0">
                <a:schemeClr val="bg1">
                  <a:shade val="63000"/>
                  <a:satMod val="120000"/>
                  <a:alpha val="99968"/>
                </a:schemeClr>
              </a:gs>
            </a:gsLst>
            <a:lin ang="5400000" scaled="0"/>
          </a:gradFill>
        </p:spPr>
        <p:txBody>
          <a:bodyPr>
            <a:normAutofit fontScale="90000"/>
          </a:bodyPr>
          <a:lstStyle/>
          <a:p>
            <a:r>
              <a:rPr lang="en-US" sz="4000" b="1" dirty="0">
                <a:latin typeface="Calibri" panose="020F0502020204030204" pitchFamily="34" charset="0"/>
                <a:cs typeface="Calibri" panose="020F0502020204030204" pitchFamily="34" charset="0"/>
              </a:rPr>
              <a:t>Examiner Training</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Patent Training Academy (PTA) – entry level Examiners get in-depth review of statutes and rules relevant to examination (2-phase, 12 months)</a:t>
            </a:r>
            <a:br>
              <a:rPr lang="en-US" sz="2700" dirty="0">
                <a:latin typeface="Calibri" panose="020F0502020204030204" pitchFamily="34" charset="0"/>
                <a:cs typeface="Calibri" panose="020F0502020204030204" pitchFamily="34" charset="0"/>
              </a:rPr>
            </a:br>
            <a:br>
              <a:rPr lang="en-US" sz="2700" dirty="0">
                <a:effectLst/>
                <a:latin typeface="Calibri" panose="020F0502020204030204" pitchFamily="34" charset="0"/>
                <a:cs typeface="Calibri" panose="020F0502020204030204" pitchFamily="34" charset="0"/>
              </a:rPr>
            </a:br>
            <a:r>
              <a:rPr lang="en-US" sz="2700" dirty="0">
                <a:effectLst/>
                <a:latin typeface="Calibri" panose="020F0502020204030204" pitchFamily="34" charset="0"/>
                <a:cs typeface="Calibri" panose="020F0502020204030204" pitchFamily="34" charset="0"/>
              </a:rPr>
              <a:t>Examiner refresher training program - Enhances examination knowledge and skills in procedural and legal topics</a:t>
            </a:r>
            <a:br>
              <a:rPr lang="en-US" sz="2700" dirty="0">
                <a:effectLst/>
                <a:latin typeface="Calibri" panose="020F0502020204030204" pitchFamily="34" charset="0"/>
                <a:cs typeface="Calibri" panose="020F0502020204030204" pitchFamily="34" charset="0"/>
              </a:rPr>
            </a:br>
            <a:br>
              <a:rPr lang="en-US" sz="2700" dirty="0">
                <a:effectLst/>
                <a:latin typeface="Calibri" panose="020F0502020204030204" pitchFamily="34" charset="0"/>
                <a:cs typeface="Calibri" panose="020F0502020204030204" pitchFamily="34" charset="0"/>
              </a:rPr>
            </a:br>
            <a:r>
              <a:rPr lang="en-US" sz="2700" dirty="0">
                <a:effectLst/>
                <a:latin typeface="Calibri" panose="020F0502020204030204" pitchFamily="34" charset="0"/>
                <a:cs typeface="Calibri" panose="020F0502020204030204" pitchFamily="34" charset="0"/>
              </a:rPr>
              <a:t>•Master class training program - Delves deeper into specific topics touched on in refresher training</a:t>
            </a:r>
            <a:br>
              <a:rPr lang="en-US" sz="2700" dirty="0">
                <a:effectLst/>
                <a:latin typeface="Calibri" panose="020F0502020204030204" pitchFamily="34" charset="0"/>
                <a:cs typeface="Calibri" panose="020F0502020204030204" pitchFamily="34" charset="0"/>
              </a:rPr>
            </a:br>
            <a:r>
              <a:rPr lang="en-US" sz="2700" dirty="0">
                <a:effectLst/>
                <a:latin typeface="Calibri" panose="020F0502020204030204" pitchFamily="34" charset="0"/>
                <a:cs typeface="Calibri" panose="020F0502020204030204" pitchFamily="34" charset="0"/>
              </a:rPr>
              <a:t>•Patent Quality Chats - Webinars that target a component(s) of a larger procedural or legal concept</a:t>
            </a:r>
            <a:br>
              <a:rPr lang="en-US" sz="2700" dirty="0">
                <a:effectLst/>
                <a:latin typeface="Calibri" panose="020F0502020204030204" pitchFamily="34" charset="0"/>
                <a:cs typeface="Calibri" panose="020F0502020204030204" pitchFamily="34" charset="0"/>
              </a:rPr>
            </a:br>
            <a:r>
              <a:rPr lang="en-US" sz="2700" dirty="0">
                <a:effectLst/>
                <a:latin typeface="Calibri" panose="020F0502020204030204" pitchFamily="34" charset="0"/>
                <a:cs typeface="Calibri" panose="020F0502020204030204" pitchFamily="34" charset="0"/>
              </a:rPr>
              <a:t>•Legal lecture series - Based on major court decisions and USPTO policies</a:t>
            </a:r>
            <a:br>
              <a:rPr lang="en-US" sz="2700" dirty="0">
                <a:effectLst/>
                <a:latin typeface="Calibri" panose="020F0502020204030204" pitchFamily="34" charset="0"/>
                <a:cs typeface="Calibri" panose="020F0502020204030204" pitchFamily="34" charset="0"/>
              </a:rPr>
            </a:br>
            <a:r>
              <a:rPr lang="en-US" sz="2700" dirty="0">
                <a:effectLst/>
                <a:latin typeface="Calibri" panose="020F0502020204030204" pitchFamily="34" charset="0"/>
                <a:cs typeface="Calibri" panose="020F0502020204030204" pitchFamily="34" charset="0"/>
              </a:rPr>
              <a:t>•Patent Law and Evidence course - Covers authoritative court  </a:t>
            </a:r>
            <a:br>
              <a:rPr lang="en-US" sz="2700" dirty="0">
                <a:effectLst/>
                <a:latin typeface="Calibri" panose="020F0502020204030204" pitchFamily="34" charset="0"/>
                <a:cs typeface="Calibri" panose="020F0502020204030204" pitchFamily="34" charset="0"/>
              </a:rPr>
            </a:br>
            <a:r>
              <a:rPr lang="en-US" sz="2700" dirty="0">
                <a:effectLst/>
                <a:latin typeface="Calibri" panose="020F0502020204030204" pitchFamily="34" charset="0"/>
                <a:cs typeface="Calibri" panose="020F0502020204030204" pitchFamily="34" charset="0"/>
              </a:rPr>
              <a:t>decisions on statutory issues and the handling of evidence during examination </a:t>
            </a:r>
            <a:br>
              <a:rPr lang="en-US" sz="2700" dirty="0">
                <a:effectLst/>
                <a:latin typeface="Calibri" panose="020F0502020204030204" pitchFamily="34" charset="0"/>
                <a:cs typeface="Calibri" panose="020F0502020204030204" pitchFamily="34" charset="0"/>
              </a:rPr>
            </a:br>
            <a:br>
              <a:rPr lang="en-US" sz="32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https://www.uspto.gov/sites/default/files/documents/20190808_PPAC_Operations-Update.pdf</a:t>
            </a:r>
          </a:p>
        </p:txBody>
      </p:sp>
    </p:spTree>
    <p:extLst>
      <p:ext uri="{BB962C8B-B14F-4D97-AF65-F5344CB8AC3E}">
        <p14:creationId xmlns:p14="http://schemas.microsoft.com/office/powerpoint/2010/main" val="3636147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1917"/>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B9EF58EE-056C-0FB9-7FBD-D0533B78F9D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FCBDE94-0208-D44F-A50D-FA3344C5FCA1}"/>
              </a:ext>
            </a:extLst>
          </p:cNvPr>
          <p:cNvSpPr>
            <a:spLocks noGrp="1"/>
          </p:cNvSpPr>
          <p:nvPr>
            <p:ph type="title"/>
          </p:nvPr>
        </p:nvSpPr>
        <p:spPr>
          <a:xfrm>
            <a:off x="601883" y="1249752"/>
            <a:ext cx="10091763" cy="5237557"/>
          </a:xfrm>
          <a:gradFill>
            <a:gsLst>
              <a:gs pos="0">
                <a:schemeClr val="tx1"/>
              </a:gs>
              <a:gs pos="100000">
                <a:schemeClr val="bg1">
                  <a:tint val="98000"/>
                  <a:satMod val="130000"/>
                  <a:shade val="90000"/>
                  <a:lumMod val="103000"/>
                </a:schemeClr>
              </a:gs>
              <a:gs pos="0">
                <a:schemeClr val="bg1">
                  <a:shade val="63000"/>
                  <a:satMod val="120000"/>
                  <a:alpha val="99968"/>
                </a:schemeClr>
              </a:gs>
            </a:gsLst>
            <a:lin ang="5400000" scaled="0"/>
          </a:gradFill>
        </p:spPr>
        <p:txBody>
          <a:bodyPr>
            <a:normAutofit fontScale="90000"/>
          </a:bodyPr>
          <a:lstStyle/>
          <a:p>
            <a:br>
              <a:rPr lang="en-US"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USPTO Technology Centers</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TC 1600 Biotechnology and Organic Chemistry</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TC 1700 Chemical and Materials Engineering</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TC 2100 Computer Architecture Software and Information Security</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TC 2400 Computer Networks, Multiplex, Cable and Cryptography/Security</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TC 2600 Communications</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TC 2800 Semiconductors, Electrical and Optical Systems and Components</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TC 2900 Designs</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TC 3600 Transportation, Electronic Commerce, Construction, Agriculture, Licensing and Review</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TC 3700 Mechanical Engineering, Manufacturing and Products</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4453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1917"/>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A42E57A3-3F32-BF4A-F612-210419328DF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31E0DD-218C-223C-6B31-A1111F15743D}"/>
              </a:ext>
            </a:extLst>
          </p:cNvPr>
          <p:cNvSpPr>
            <a:spLocks noGrp="1"/>
          </p:cNvSpPr>
          <p:nvPr>
            <p:ph type="title"/>
          </p:nvPr>
        </p:nvSpPr>
        <p:spPr>
          <a:xfrm>
            <a:off x="796118" y="1023621"/>
            <a:ext cx="10091763" cy="5600700"/>
          </a:xfrm>
          <a:gradFill>
            <a:gsLst>
              <a:gs pos="0">
                <a:schemeClr val="tx1"/>
              </a:gs>
              <a:gs pos="100000">
                <a:schemeClr val="bg1">
                  <a:tint val="98000"/>
                  <a:satMod val="130000"/>
                  <a:shade val="90000"/>
                  <a:lumMod val="103000"/>
                </a:schemeClr>
              </a:gs>
              <a:gs pos="0">
                <a:schemeClr val="bg1">
                  <a:shade val="63000"/>
                  <a:satMod val="120000"/>
                  <a:alpha val="99968"/>
                </a:schemeClr>
              </a:gs>
            </a:gsLst>
            <a:lin ang="5400000" scaled="0"/>
          </a:gradFill>
        </p:spPr>
        <p:txBody>
          <a:bodyPr>
            <a:normAutofit fontScale="90000"/>
          </a:bodyPr>
          <a:lstStyle/>
          <a:p>
            <a:r>
              <a:rPr lang="en-US" sz="4000" u="sng" dirty="0">
                <a:latin typeface="Calibri" panose="020F0502020204030204" pitchFamily="34" charset="0"/>
                <a:cs typeface="Calibri" panose="020F0502020204030204" pitchFamily="34" charset="0"/>
              </a:rPr>
              <a:t>Organization within the TC</a:t>
            </a:r>
            <a:br>
              <a:rPr lang="en-US" sz="4000" u="sng"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sz="3100" dirty="0">
                <a:latin typeface="Calibri" panose="020F0502020204030204" pitchFamily="34" charset="0"/>
                <a:cs typeface="Calibri" panose="020F0502020204030204" pitchFamily="34" charset="0"/>
              </a:rPr>
              <a:t>Examiner with no signatory authority (works with a Primary Examiner or Supervisory Patent Examiner [SPE] who signs office actions)</a:t>
            </a:r>
            <a:br>
              <a:rPr lang="en-US" sz="3100" dirty="0">
                <a:latin typeface="Calibri" panose="020F0502020204030204" pitchFamily="34" charset="0"/>
                <a:cs typeface="Calibri" panose="020F0502020204030204" pitchFamily="34" charset="0"/>
              </a:rPr>
            </a:br>
            <a:br>
              <a:rPr lang="en-US" sz="3100" dirty="0">
                <a:latin typeface="Calibri" panose="020F0502020204030204" pitchFamily="34" charset="0"/>
                <a:cs typeface="Calibri" panose="020F0502020204030204" pitchFamily="34" charset="0"/>
              </a:rPr>
            </a:br>
            <a:r>
              <a:rPr lang="en-US" sz="3100" dirty="0">
                <a:latin typeface="Calibri" panose="020F0502020204030204" pitchFamily="34" charset="0"/>
                <a:cs typeface="Calibri" panose="020F0502020204030204" pitchFamily="34" charset="0"/>
              </a:rPr>
              <a:t>Examiner with partial signatory authority (signs own actions with exceptions – MPEP 1005)</a:t>
            </a:r>
            <a:br>
              <a:rPr lang="en-US" sz="3100" dirty="0">
                <a:latin typeface="Calibri" panose="020F0502020204030204" pitchFamily="34" charset="0"/>
                <a:cs typeface="Calibri" panose="020F0502020204030204" pitchFamily="34" charset="0"/>
              </a:rPr>
            </a:br>
            <a:br>
              <a:rPr lang="en-US" sz="3100" dirty="0">
                <a:latin typeface="Calibri" panose="020F0502020204030204" pitchFamily="34" charset="0"/>
                <a:cs typeface="Calibri" panose="020F0502020204030204" pitchFamily="34" charset="0"/>
              </a:rPr>
            </a:br>
            <a:r>
              <a:rPr lang="en-US" sz="3100" dirty="0">
                <a:latin typeface="Calibri" panose="020F0502020204030204" pitchFamily="34" charset="0"/>
                <a:cs typeface="Calibri" panose="020F0502020204030204" pitchFamily="34" charset="0"/>
              </a:rPr>
              <a:t>Primary Examiner</a:t>
            </a:r>
            <a:br>
              <a:rPr lang="en-US" sz="3100" dirty="0">
                <a:latin typeface="Calibri" panose="020F0502020204030204" pitchFamily="34" charset="0"/>
                <a:cs typeface="Calibri" panose="020F0502020204030204" pitchFamily="34" charset="0"/>
              </a:rPr>
            </a:br>
            <a:br>
              <a:rPr lang="en-US" sz="3100" dirty="0">
                <a:latin typeface="Calibri" panose="020F0502020204030204" pitchFamily="34" charset="0"/>
                <a:cs typeface="Calibri" panose="020F0502020204030204" pitchFamily="34" charset="0"/>
              </a:rPr>
            </a:br>
            <a:r>
              <a:rPr lang="en-US" sz="3100" dirty="0">
                <a:latin typeface="Calibri" panose="020F0502020204030204" pitchFamily="34" charset="0"/>
                <a:cs typeface="Calibri" panose="020F0502020204030204" pitchFamily="34" charset="0"/>
              </a:rPr>
              <a:t>Supervisory Patent Examiner (SPE)</a:t>
            </a:r>
            <a:br>
              <a:rPr lang="en-US" sz="3100" dirty="0">
                <a:latin typeface="Calibri" panose="020F0502020204030204" pitchFamily="34" charset="0"/>
                <a:cs typeface="Calibri" panose="020F0502020204030204" pitchFamily="34" charset="0"/>
              </a:rPr>
            </a:br>
            <a:br>
              <a:rPr lang="en-US" sz="3100" dirty="0">
                <a:latin typeface="Calibri" panose="020F0502020204030204" pitchFamily="34" charset="0"/>
                <a:cs typeface="Calibri" panose="020F0502020204030204" pitchFamily="34" charset="0"/>
              </a:rPr>
            </a:br>
            <a:r>
              <a:rPr lang="en-US" sz="3100" dirty="0">
                <a:latin typeface="Calibri" panose="020F0502020204030204" pitchFamily="34" charset="0"/>
                <a:cs typeface="Calibri" panose="020F0502020204030204" pitchFamily="34" charset="0"/>
              </a:rPr>
              <a:t>Tech Center Director</a:t>
            </a:r>
            <a:br>
              <a:rPr lang="en-US"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6967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1917"/>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D6C8EB60-71D3-A508-4928-8E4E8F08A77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C21363D-1E53-A2C0-0C24-79EF9BF71E3D}"/>
              </a:ext>
            </a:extLst>
          </p:cNvPr>
          <p:cNvSpPr>
            <a:spLocks noGrp="1"/>
          </p:cNvSpPr>
          <p:nvPr>
            <p:ph type="title"/>
          </p:nvPr>
        </p:nvSpPr>
        <p:spPr>
          <a:xfrm>
            <a:off x="637742" y="1002703"/>
            <a:ext cx="10091763" cy="5600700"/>
          </a:xfrm>
          <a:gradFill>
            <a:gsLst>
              <a:gs pos="0">
                <a:schemeClr val="tx1"/>
              </a:gs>
              <a:gs pos="100000">
                <a:schemeClr val="bg1">
                  <a:tint val="98000"/>
                  <a:satMod val="130000"/>
                  <a:shade val="90000"/>
                  <a:lumMod val="103000"/>
                </a:schemeClr>
              </a:gs>
              <a:gs pos="0">
                <a:schemeClr val="bg1">
                  <a:shade val="63000"/>
                  <a:satMod val="120000"/>
                  <a:alpha val="99968"/>
                </a:schemeClr>
              </a:gs>
            </a:gsLst>
            <a:lin ang="5400000" scaled="0"/>
          </a:gradFill>
        </p:spPr>
        <p:txBody>
          <a:bodyPr>
            <a:normAutofit fontScale="90000"/>
          </a:bodyPr>
          <a:lstStyle/>
          <a:p>
            <a:r>
              <a:rPr lang="en-US" sz="4000" u="sng" dirty="0">
                <a:latin typeface="Calibri" panose="020F0502020204030204" pitchFamily="34" charset="0"/>
                <a:cs typeface="Calibri" panose="020F0502020204030204" pitchFamily="34" charset="0"/>
              </a:rPr>
              <a:t>Action by Examiner</a:t>
            </a:r>
            <a:br>
              <a:rPr lang="en-US" sz="4000" u="sng"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Restriction/Election Requirement </a:t>
            </a:r>
            <a:r>
              <a:rPr lang="en-US" sz="2700" dirty="0">
                <a:latin typeface="Calibri" panose="020F0502020204030204" pitchFamily="34" charset="0"/>
                <a:cs typeface="Calibri" panose="020F0502020204030204" pitchFamily="34" charset="0"/>
              </a:rPr>
              <a:t>– choose Group of claims to patentably distinct inventions and/or elect species to expedite examination</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	Method claims may be rejoined if composition claims are allowed</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	Genus may be allowed if species is patentable</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	Respond within 2 months – 5 one-month extensions are available</a:t>
            </a:r>
            <a:br>
              <a:rPr lang="en-US" sz="2700" dirty="0">
                <a:latin typeface="Calibri" panose="020F0502020204030204" pitchFamily="34" charset="0"/>
                <a:cs typeface="Calibri" panose="020F0502020204030204" pitchFamily="34" charset="0"/>
              </a:rPr>
            </a:br>
            <a:br>
              <a:rPr lang="en-US" sz="2700"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First Office Action </a:t>
            </a:r>
            <a:r>
              <a:rPr lang="en-US" sz="2700" dirty="0">
                <a:latin typeface="Calibri" panose="020F0502020204030204" pitchFamily="34" charset="0"/>
                <a:cs typeface="Calibri" panose="020F0502020204030204" pitchFamily="34" charset="0"/>
              </a:rPr>
              <a:t>– Respond within 3 months; 3 one-month extensions available</a:t>
            </a:r>
            <a:br>
              <a:rPr lang="en-US" sz="2700" dirty="0">
                <a:latin typeface="Calibri" panose="020F0502020204030204" pitchFamily="34" charset="0"/>
                <a:cs typeface="Calibri" panose="020F0502020204030204" pitchFamily="34" charset="0"/>
              </a:rPr>
            </a:br>
            <a:br>
              <a:rPr lang="en-US" sz="2700"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Final Office Action </a:t>
            </a:r>
            <a:r>
              <a:rPr lang="en-US" sz="2700" dirty="0">
                <a:latin typeface="Calibri" panose="020F0502020204030204" pitchFamily="34" charset="0"/>
                <a:cs typeface="Calibri" panose="020F0502020204030204" pitchFamily="34" charset="0"/>
              </a:rPr>
              <a:t>– Respond within 3 months; 3 one-month extensions available (if you respond within 2 months, Examiner is required to respond in the 3</a:t>
            </a:r>
            <a:r>
              <a:rPr lang="en-US" sz="2700" baseline="30000" dirty="0">
                <a:latin typeface="Calibri" panose="020F0502020204030204" pitchFamily="34" charset="0"/>
                <a:cs typeface="Calibri" panose="020F0502020204030204" pitchFamily="34" charset="0"/>
              </a:rPr>
              <a:t>rd</a:t>
            </a:r>
            <a:r>
              <a:rPr lang="en-US" sz="2700" dirty="0">
                <a:latin typeface="Calibri" panose="020F0502020204030204" pitchFamily="34" charset="0"/>
                <a:cs typeface="Calibri" panose="020F0502020204030204" pitchFamily="34" charset="0"/>
              </a:rPr>
              <a:t> month, such that you can appeal or file Request for Continued Examination [RCE] without EOT)</a:t>
            </a:r>
            <a:br>
              <a:rPr lang="en-US"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9338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1917"/>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4170A718-BAD6-2CB2-59F2-21E64A4DD68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701AD77-2EFD-05EC-A47E-3007533B44A2}"/>
              </a:ext>
            </a:extLst>
          </p:cNvPr>
          <p:cNvSpPr>
            <a:spLocks noGrp="1"/>
          </p:cNvSpPr>
          <p:nvPr>
            <p:ph type="title"/>
          </p:nvPr>
        </p:nvSpPr>
        <p:spPr>
          <a:xfrm>
            <a:off x="643718" y="972821"/>
            <a:ext cx="10091763" cy="5600700"/>
          </a:xfrm>
          <a:gradFill>
            <a:gsLst>
              <a:gs pos="0">
                <a:schemeClr val="tx1"/>
              </a:gs>
              <a:gs pos="100000">
                <a:schemeClr val="bg1">
                  <a:tint val="98000"/>
                  <a:satMod val="130000"/>
                  <a:shade val="90000"/>
                  <a:lumMod val="103000"/>
                </a:schemeClr>
              </a:gs>
              <a:gs pos="0">
                <a:schemeClr val="bg1">
                  <a:shade val="63000"/>
                  <a:satMod val="120000"/>
                  <a:alpha val="99968"/>
                </a:schemeClr>
              </a:gs>
            </a:gsLst>
            <a:lin ang="5400000" scaled="0"/>
          </a:gradFill>
        </p:spPr>
        <p:txBody>
          <a:bodyPr>
            <a:normAutofit fontScale="90000"/>
          </a:bodyPr>
          <a:lstStyle/>
          <a:p>
            <a:pPr marL="571500" indent="-571500">
              <a:buFont typeface="Arial" panose="020B0604020202020204" pitchFamily="34" charset="0"/>
              <a:buChar char="•"/>
            </a:pPr>
            <a:r>
              <a:rPr lang="en-US" sz="4000" u="sng" dirty="0">
                <a:latin typeface="Calibri" panose="020F0502020204030204" pitchFamily="34" charset="0"/>
                <a:cs typeface="Calibri" panose="020F0502020204030204" pitchFamily="34" charset="0"/>
              </a:rPr>
              <a:t>Responding to Action by Examiner</a:t>
            </a:r>
            <a:br>
              <a:rPr lang="en-US" sz="4000" u="sng"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Restriction/Election Requirement</a:t>
            </a:r>
            <a:r>
              <a:rPr lang="en-US" sz="2700" dirty="0">
                <a:latin typeface="Calibri" panose="020F0502020204030204" pitchFamily="34" charset="0"/>
                <a:cs typeface="Calibri" panose="020F0502020204030204" pitchFamily="34" charset="0"/>
              </a:rPr>
              <a:t> </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	Can traverse, but be careful of admissions regarding “same invention” in later proceedings</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	Claims in different Groups should not be subject to obviousness-type double patenting in a divisional application</a:t>
            </a:r>
            <a:br>
              <a:rPr lang="en-US" sz="2700" dirty="0">
                <a:latin typeface="Calibri" panose="020F0502020204030204" pitchFamily="34" charset="0"/>
                <a:cs typeface="Calibri" panose="020F0502020204030204" pitchFamily="34" charset="0"/>
              </a:rPr>
            </a:br>
            <a:br>
              <a:rPr lang="en-US" sz="2700"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First Office Action</a:t>
            </a:r>
            <a:br>
              <a:rPr lang="en-US" sz="2700" b="1"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	C</a:t>
            </a:r>
            <a:r>
              <a:rPr lang="en-US" sz="2700" dirty="0">
                <a:latin typeface="Calibri" panose="020F0502020204030204" pitchFamily="34" charset="0"/>
                <a:cs typeface="Calibri" panose="020F0502020204030204" pitchFamily="34" charset="0"/>
              </a:rPr>
              <a:t>an amend and/or argue; amendment may trigger a final office action</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	Interview may expedite allowance</a:t>
            </a:r>
            <a:br>
              <a:rPr lang="en-US" sz="2700" dirty="0">
                <a:latin typeface="Calibri" panose="020F0502020204030204" pitchFamily="34" charset="0"/>
                <a:cs typeface="Calibri" panose="020F0502020204030204" pitchFamily="34" charset="0"/>
              </a:rPr>
            </a:br>
            <a:br>
              <a:rPr lang="en-US" sz="2700"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Final Office Action </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	Can amend and/or argue – if not allowed must file RCE or Notice of Appeal within 6 months to keep application pending</a:t>
            </a:r>
            <a:br>
              <a:rPr lang="en-US"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6855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1917"/>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A313F2BA-1BF7-3968-D406-D8BB8F7CA89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D18A4D3-E4B1-80BB-D32A-B68AF4BFBF7D}"/>
              </a:ext>
            </a:extLst>
          </p:cNvPr>
          <p:cNvSpPr>
            <a:spLocks noGrp="1"/>
          </p:cNvSpPr>
          <p:nvPr>
            <p:ph type="title"/>
          </p:nvPr>
        </p:nvSpPr>
        <p:spPr>
          <a:xfrm>
            <a:off x="796118" y="1049021"/>
            <a:ext cx="10091763" cy="5600700"/>
          </a:xfrm>
          <a:gradFill>
            <a:gsLst>
              <a:gs pos="0">
                <a:schemeClr val="tx1"/>
              </a:gs>
              <a:gs pos="100000">
                <a:schemeClr val="bg1">
                  <a:tint val="98000"/>
                  <a:satMod val="130000"/>
                  <a:shade val="90000"/>
                  <a:lumMod val="103000"/>
                </a:schemeClr>
              </a:gs>
              <a:gs pos="0">
                <a:schemeClr val="bg1">
                  <a:shade val="63000"/>
                  <a:satMod val="120000"/>
                  <a:alpha val="99968"/>
                </a:schemeClr>
              </a:gs>
            </a:gsLst>
            <a:lin ang="5400000" scaled="0"/>
          </a:gradFill>
        </p:spPr>
        <p:txBody>
          <a:bodyPr>
            <a:normAutofit fontScale="90000"/>
          </a:bodyPr>
          <a:lstStyle/>
          <a:p>
            <a:pPr marL="571500" indent="-571500">
              <a:buFont typeface="Arial" panose="020B0604020202020204" pitchFamily="34" charset="0"/>
              <a:buChar char="•"/>
            </a:pPr>
            <a:r>
              <a:rPr lang="en-US" sz="4000" u="sng" dirty="0">
                <a:latin typeface="Calibri" panose="020F0502020204030204" pitchFamily="34" charset="0"/>
                <a:cs typeface="Calibri" panose="020F0502020204030204" pitchFamily="34" charset="0"/>
              </a:rPr>
              <a:t>Responding to Action by Examiner</a:t>
            </a:r>
            <a:br>
              <a:rPr lang="en-US" sz="4000" u="sng"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Restriction/Election Requirement</a:t>
            </a:r>
            <a:r>
              <a:rPr lang="en-US" sz="2700" dirty="0">
                <a:latin typeface="Calibri" panose="020F0502020204030204" pitchFamily="34" charset="0"/>
                <a:cs typeface="Calibri" panose="020F0502020204030204" pitchFamily="34" charset="0"/>
              </a:rPr>
              <a:t> </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	If it’s a US national stage from a PCT, make sure Examiner is using unity of invention standard</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	Can call/schedule an interview to discuss withdrawal (full or partial rejoinder)</a:t>
            </a:r>
            <a:br>
              <a:rPr lang="en-US" sz="2700" dirty="0">
                <a:latin typeface="Calibri" panose="020F0502020204030204" pitchFamily="34" charset="0"/>
                <a:cs typeface="Calibri" panose="020F0502020204030204" pitchFamily="34" charset="0"/>
              </a:rPr>
            </a:br>
            <a:br>
              <a:rPr lang="en-US" sz="2700"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First Office Action</a:t>
            </a:r>
            <a:br>
              <a:rPr lang="en-US" sz="2700" b="1"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	</a:t>
            </a:r>
            <a:r>
              <a:rPr lang="en-US" sz="2700" dirty="0">
                <a:latin typeface="Calibri" panose="020F0502020204030204" pitchFamily="34" charset="0"/>
                <a:cs typeface="Calibri" panose="020F0502020204030204" pitchFamily="34" charset="0"/>
              </a:rPr>
              <a:t>You should be entitled to an interview as a matter of right</a:t>
            </a:r>
            <a:br>
              <a:rPr lang="en-US" sz="2700" dirty="0">
                <a:latin typeface="Calibri" panose="020F0502020204030204" pitchFamily="34" charset="0"/>
                <a:cs typeface="Calibri" panose="020F0502020204030204" pitchFamily="34" charset="0"/>
              </a:rPr>
            </a:br>
            <a:br>
              <a:rPr lang="en-US" sz="2700"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Final Office Action </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	Consider After Final Consideration Pilot 2.0 – extended to Sept. 30, 2024</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	Must file response under 37 CFR 1.116 with </a:t>
            </a:r>
            <a:r>
              <a:rPr lang="en-US" sz="2800" dirty="0">
                <a:latin typeface="Calibri" panose="020F0502020204030204" pitchFamily="34" charset="0"/>
                <a:cs typeface="Calibri" panose="020F0502020204030204" pitchFamily="34" charset="0"/>
              </a:rPr>
              <a:t>form PTO/SB/434 (3-22)</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	Must amend at least one independent claim that does not broaden the claim in any respect</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1610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1917"/>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1B0F188C-B9A3-1373-728C-A0BD90AB83E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13B1252-FFC6-8FDF-A474-9313F7256F7D}"/>
              </a:ext>
            </a:extLst>
          </p:cNvPr>
          <p:cNvSpPr>
            <a:spLocks noGrp="1"/>
          </p:cNvSpPr>
          <p:nvPr>
            <p:ph type="title"/>
          </p:nvPr>
        </p:nvSpPr>
        <p:spPr>
          <a:xfrm>
            <a:off x="618318" y="1150621"/>
            <a:ext cx="10091763" cy="5000915"/>
          </a:xfrm>
          <a:gradFill>
            <a:gsLst>
              <a:gs pos="0">
                <a:schemeClr val="tx1"/>
              </a:gs>
              <a:gs pos="100000">
                <a:schemeClr val="bg1">
                  <a:tint val="98000"/>
                  <a:satMod val="130000"/>
                  <a:shade val="90000"/>
                  <a:lumMod val="103000"/>
                </a:schemeClr>
              </a:gs>
              <a:gs pos="0">
                <a:schemeClr val="bg1">
                  <a:shade val="63000"/>
                  <a:satMod val="120000"/>
                  <a:alpha val="99968"/>
                </a:schemeClr>
              </a:gs>
            </a:gsLst>
            <a:lin ang="5400000" scaled="0"/>
          </a:gradFill>
        </p:spPr>
        <p:txBody>
          <a:bodyPr>
            <a:normAutofit/>
          </a:bodyPr>
          <a:lstStyle/>
          <a:p>
            <a:r>
              <a:rPr lang="en-US" sz="4000" u="sng" dirty="0">
                <a:latin typeface="Calibri" panose="020F0502020204030204" pitchFamily="34" charset="0"/>
                <a:cs typeface="Calibri" panose="020F0502020204030204" pitchFamily="34" charset="0"/>
              </a:rPr>
              <a:t>Action by Examiner Under AFCP 2.0</a:t>
            </a:r>
            <a:br>
              <a:rPr lang="en-US" sz="4000" u="sng"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b="0" i="0" dirty="0">
                <a:solidFill>
                  <a:schemeClr val="tx1"/>
                </a:solidFill>
                <a:effectLst/>
                <a:latin typeface="Calibri" panose="020F0502020204030204" pitchFamily="34" charset="0"/>
                <a:cs typeface="Calibri" panose="020F0502020204030204" pitchFamily="34" charset="0"/>
              </a:rPr>
              <a:t>AFCP 2.0 authorizes additional time for examiners to search and/or consider responses after final rejection. Under AFCP 2.0, examiners will also use the additional time to schedule and conduct an interview to discuss the results of their search and/or consideration with you, if your response does not place the application in condition for allowance.</a:t>
            </a:r>
            <a:endParaRPr 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5756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1917"/>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774FE3C2-A63C-3F7A-743C-58935F866DA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1095920-9CB5-A85E-C3AC-612A6091D2A8}"/>
              </a:ext>
            </a:extLst>
          </p:cNvPr>
          <p:cNvSpPr>
            <a:spLocks noGrp="1"/>
          </p:cNvSpPr>
          <p:nvPr>
            <p:ph type="title"/>
          </p:nvPr>
        </p:nvSpPr>
        <p:spPr>
          <a:xfrm>
            <a:off x="618318" y="1049021"/>
            <a:ext cx="10091763" cy="5600700"/>
          </a:xfrm>
          <a:gradFill>
            <a:gsLst>
              <a:gs pos="0">
                <a:schemeClr val="tx1"/>
              </a:gs>
              <a:gs pos="100000">
                <a:schemeClr val="bg1">
                  <a:tint val="98000"/>
                  <a:satMod val="130000"/>
                  <a:shade val="90000"/>
                  <a:lumMod val="103000"/>
                </a:schemeClr>
              </a:gs>
              <a:gs pos="0">
                <a:schemeClr val="bg1">
                  <a:shade val="63000"/>
                  <a:satMod val="120000"/>
                  <a:alpha val="99968"/>
                </a:schemeClr>
              </a:gs>
            </a:gsLst>
            <a:lin ang="5400000" scaled="0"/>
          </a:gradFill>
        </p:spPr>
        <p:txBody>
          <a:bodyPr>
            <a:normAutofit/>
          </a:bodyPr>
          <a:lstStyle/>
          <a:p>
            <a:r>
              <a:rPr lang="en-US" sz="4000" u="sng" dirty="0">
                <a:latin typeface="Calibri" panose="020F0502020204030204" pitchFamily="34" charset="0"/>
                <a:cs typeface="Calibri" panose="020F0502020204030204" pitchFamily="34" charset="0"/>
              </a:rPr>
              <a:t>Action by Examiner after Response After Final</a:t>
            </a:r>
            <a:br>
              <a:rPr lang="en-US" sz="4000" u="sng"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Allowance</a:t>
            </a:r>
            <a:br>
              <a:rPr lang="en-US" sz="2700" b="1"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	Be sure to check that you agree with Reasons for Allowance</a:t>
            </a:r>
            <a:br>
              <a:rPr lang="en-US" sz="2700" b="1" dirty="0">
                <a:latin typeface="Calibri" panose="020F0502020204030204" pitchFamily="34" charset="0"/>
                <a:cs typeface="Calibri" panose="020F0502020204030204" pitchFamily="34" charset="0"/>
              </a:rPr>
            </a:br>
            <a:br>
              <a:rPr lang="en-US" sz="2700" b="1"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Advisory Action</a:t>
            </a:r>
            <a:br>
              <a:rPr lang="en-US" sz="2700" b="1"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	May enter AF amendment but indicate it does not place claims in condition for allowance</a:t>
            </a:r>
            <a:br>
              <a:rPr lang="en-US" sz="2700" b="1"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	May not enter AF amendment if it ”raises new issues that would require further search”</a:t>
            </a:r>
            <a:br>
              <a:rPr lang="en-US"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0271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1917"/>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0DF0CBBF-4820-BC74-1E2A-DFD779060CF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282D825-FB2A-50BC-EB67-72B485AC2398}"/>
              </a:ext>
            </a:extLst>
          </p:cNvPr>
          <p:cNvSpPr>
            <a:spLocks noGrp="1"/>
          </p:cNvSpPr>
          <p:nvPr>
            <p:ph type="title"/>
          </p:nvPr>
        </p:nvSpPr>
        <p:spPr>
          <a:xfrm>
            <a:off x="669118" y="1023621"/>
            <a:ext cx="10091763" cy="5600700"/>
          </a:xfrm>
          <a:gradFill>
            <a:gsLst>
              <a:gs pos="0">
                <a:schemeClr val="tx1"/>
              </a:gs>
              <a:gs pos="100000">
                <a:schemeClr val="bg1">
                  <a:tint val="98000"/>
                  <a:satMod val="130000"/>
                  <a:shade val="90000"/>
                  <a:lumMod val="103000"/>
                </a:schemeClr>
              </a:gs>
              <a:gs pos="0">
                <a:schemeClr val="bg1">
                  <a:shade val="63000"/>
                  <a:satMod val="120000"/>
                  <a:alpha val="99968"/>
                </a:schemeClr>
              </a:gs>
            </a:gsLst>
            <a:lin ang="5400000" scaled="0"/>
          </a:gradFill>
        </p:spPr>
        <p:txBody>
          <a:bodyPr>
            <a:normAutofit fontScale="90000"/>
          </a:bodyPr>
          <a:lstStyle/>
          <a:p>
            <a:pPr marL="457200" indent="-457200">
              <a:buFont typeface="Arial" panose="020B0604020202020204" pitchFamily="34" charset="0"/>
              <a:buChar char="•"/>
            </a:pPr>
            <a:r>
              <a:rPr lang="en-US" sz="3200" u="sng" dirty="0">
                <a:latin typeface="Calibri" panose="020F0502020204030204" pitchFamily="34" charset="0"/>
                <a:cs typeface="Calibri" panose="020F0502020204030204" pitchFamily="34" charset="0"/>
              </a:rPr>
              <a:t>Action by Applicant After Final Rejection/Advisory Action</a:t>
            </a:r>
            <a:br>
              <a:rPr lang="en-US" sz="4000" u="sng"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File Request for Continued Examination (RCE) – restarts prosecution process; maintain same application number and filing date</a:t>
            </a:r>
            <a:br>
              <a:rPr lang="en-US" sz="2700" dirty="0">
                <a:latin typeface="Calibri" panose="020F0502020204030204" pitchFamily="34" charset="0"/>
                <a:cs typeface="Calibri" panose="020F0502020204030204" pitchFamily="34" charset="0"/>
              </a:rPr>
            </a:b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File Continuation (CON) – restarts entire application processing followed by examination; gives applicant extra time to consider strategy</a:t>
            </a:r>
            <a:br>
              <a:rPr lang="en-US" sz="2700" dirty="0">
                <a:latin typeface="Calibri" panose="020F0502020204030204" pitchFamily="34" charset="0"/>
                <a:cs typeface="Calibri" panose="020F0502020204030204" pitchFamily="34" charset="0"/>
              </a:rPr>
            </a:b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File Divisional (DIV) – directed to a group of claims subject to restriction requirement but not pursued in previous application</a:t>
            </a:r>
            <a:br>
              <a:rPr lang="en-US" sz="2700" dirty="0">
                <a:latin typeface="Calibri" panose="020F0502020204030204" pitchFamily="34" charset="0"/>
                <a:cs typeface="Calibri" panose="020F0502020204030204" pitchFamily="34" charset="0"/>
              </a:rPr>
            </a:br>
            <a:br>
              <a:rPr lang="en-US" sz="2700" dirty="0">
                <a:latin typeface="Calibri" panose="020F0502020204030204" pitchFamily="34" charset="0"/>
                <a:cs typeface="Calibri" panose="020F0502020204030204" pitchFamily="34" charset="0"/>
              </a:rPr>
            </a:br>
            <a:r>
              <a:rPr lang="en-US" b="1" dirty="0">
                <a:solidFill>
                  <a:srgbClr val="FFFF00"/>
                </a:solidFill>
                <a:latin typeface="Calibri" panose="020F0502020204030204" pitchFamily="34" charset="0"/>
                <a:cs typeface="Calibri" panose="020F0502020204030204" pitchFamily="34" charset="0"/>
              </a:rPr>
              <a:t>B</a:t>
            </a:r>
            <a:r>
              <a:rPr lang="en-US" sz="2800" b="1" dirty="0">
                <a:solidFill>
                  <a:srgbClr val="FFFF00"/>
                </a:solidFill>
                <a:latin typeface="Calibri" panose="020F0502020204030204" pitchFamily="34" charset="0"/>
                <a:cs typeface="Calibri" panose="020F0502020204030204" pitchFamily="34" charset="0"/>
              </a:rPr>
              <a:t>eware of first action final rejection if claims are the same or patentably indistinct!!</a:t>
            </a:r>
            <a:br>
              <a:rPr lang="en-US" sz="2800"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9589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1917"/>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5972EFBB-9255-FAA7-8B83-AE6FE4E9FE1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9473953-DF5A-4049-322F-62970E6711A1}"/>
              </a:ext>
            </a:extLst>
          </p:cNvPr>
          <p:cNvSpPr>
            <a:spLocks noGrp="1"/>
          </p:cNvSpPr>
          <p:nvPr>
            <p:ph type="title"/>
          </p:nvPr>
        </p:nvSpPr>
        <p:spPr>
          <a:xfrm>
            <a:off x="719918" y="1049021"/>
            <a:ext cx="10091763" cy="5600700"/>
          </a:xfrm>
          <a:gradFill>
            <a:gsLst>
              <a:gs pos="0">
                <a:schemeClr val="tx1"/>
              </a:gs>
              <a:gs pos="100000">
                <a:schemeClr val="bg1">
                  <a:tint val="98000"/>
                  <a:satMod val="130000"/>
                  <a:shade val="90000"/>
                  <a:lumMod val="103000"/>
                </a:schemeClr>
              </a:gs>
              <a:gs pos="0">
                <a:schemeClr val="bg1">
                  <a:shade val="63000"/>
                  <a:satMod val="120000"/>
                  <a:alpha val="99968"/>
                </a:schemeClr>
              </a:gs>
            </a:gsLst>
            <a:lin ang="5400000" scaled="0"/>
          </a:gradFill>
        </p:spPr>
        <p:txBody>
          <a:bodyPr>
            <a:normAutofit fontScale="90000"/>
          </a:bodyPr>
          <a:lstStyle/>
          <a:p>
            <a:pPr marL="457200" indent="-457200">
              <a:buFont typeface="Arial" panose="020B0604020202020204" pitchFamily="34" charset="0"/>
              <a:buChar char="•"/>
            </a:pPr>
            <a:r>
              <a:rPr lang="en-US" sz="3100" u="sng" dirty="0">
                <a:latin typeface="Calibri" panose="020F0502020204030204" pitchFamily="34" charset="0"/>
                <a:cs typeface="Calibri" panose="020F0502020204030204" pitchFamily="34" charset="0"/>
              </a:rPr>
              <a:t>Action by Applicant After Final Rejection/Advisory Action (con’t)</a:t>
            </a:r>
            <a:br>
              <a:rPr lang="en-US" sz="2200" u="sng"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r>
              <a:rPr lang="en-US" sz="2200" b="1" dirty="0">
                <a:latin typeface="Calibri" panose="020F0502020204030204" pitchFamily="34" charset="0"/>
                <a:cs typeface="Calibri" panose="020F0502020204030204" pitchFamily="34" charset="0"/>
              </a:rPr>
              <a:t>File Request for Continued Examination (RCE) </a:t>
            </a:r>
            <a:r>
              <a:rPr lang="en-US" sz="2200" dirty="0">
                <a:latin typeface="Calibri" panose="020F0502020204030204" pitchFamily="34" charset="0"/>
                <a:cs typeface="Calibri" panose="020F0502020204030204" pitchFamily="34" charset="0"/>
              </a:rPr>
              <a:t>– restarts prosecution process; maintain same application number and filing date</a:t>
            </a: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r>
              <a:rPr lang="en-US" sz="2200" b="1" dirty="0">
                <a:latin typeface="Calibri" panose="020F0502020204030204" pitchFamily="34" charset="0"/>
                <a:cs typeface="Calibri" panose="020F0502020204030204" pitchFamily="34" charset="0"/>
              </a:rPr>
              <a:t>File Continuation (CON) </a:t>
            </a:r>
            <a:r>
              <a:rPr lang="en-US" sz="2200" dirty="0">
                <a:latin typeface="Calibri" panose="020F0502020204030204" pitchFamily="34" charset="0"/>
                <a:cs typeface="Calibri" panose="020F0502020204030204" pitchFamily="34" charset="0"/>
              </a:rPr>
              <a:t>– restarts entire application processing followed by examination; gives applicant extra time to consider strategy</a:t>
            </a: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r>
              <a:rPr lang="en-US" sz="2200" b="1" dirty="0">
                <a:solidFill>
                  <a:srgbClr val="FFFF00"/>
                </a:solidFill>
                <a:latin typeface="Calibri" panose="020F0502020204030204" pitchFamily="34" charset="0"/>
                <a:cs typeface="Calibri" panose="020F0502020204030204" pitchFamily="34" charset="0"/>
              </a:rPr>
              <a:t>Beware of first action final rejection if claims are the same or patentably indistinct!!</a:t>
            </a: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r>
              <a:rPr lang="en-US" sz="2200" b="1" dirty="0">
                <a:latin typeface="Calibri" panose="020F0502020204030204" pitchFamily="34" charset="0"/>
                <a:cs typeface="Calibri" panose="020F0502020204030204" pitchFamily="34" charset="0"/>
              </a:rPr>
              <a:t>File Divisional (DIV) </a:t>
            </a:r>
            <a:r>
              <a:rPr lang="en-US" sz="2200" dirty="0">
                <a:latin typeface="Calibri" panose="020F0502020204030204" pitchFamily="34" charset="0"/>
                <a:cs typeface="Calibri" panose="020F0502020204030204" pitchFamily="34" charset="0"/>
              </a:rPr>
              <a:t>– directed to a group of claims subject to restriction requirement but not pursued in previous application</a:t>
            </a: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r>
              <a:rPr lang="en-US" sz="2200" b="1" dirty="0">
                <a:latin typeface="Calibri" panose="020F0502020204030204" pitchFamily="34" charset="0"/>
                <a:cs typeface="Calibri" panose="020F0502020204030204" pitchFamily="34" charset="0"/>
              </a:rPr>
              <a:t>File Appeal to PTAB </a:t>
            </a:r>
            <a:r>
              <a:rPr lang="en-US" sz="2200" dirty="0">
                <a:latin typeface="Calibri" panose="020F0502020204030204" pitchFamily="34" charset="0"/>
                <a:cs typeface="Calibri" panose="020F0502020204030204" pitchFamily="34" charset="0"/>
              </a:rPr>
              <a:t>– file Notice of Appeal and in two months; can file </a:t>
            </a:r>
            <a:r>
              <a:rPr lang="en-US" sz="2200" b="1" dirty="0">
                <a:latin typeface="Calibri" panose="020F0502020204030204" pitchFamily="34" charset="0"/>
                <a:cs typeface="Calibri" panose="020F0502020204030204" pitchFamily="34" charset="0"/>
              </a:rPr>
              <a:t>Pre-Appeal Request for Review</a:t>
            </a:r>
            <a:r>
              <a:rPr lang="en-US" sz="2200" dirty="0">
                <a:latin typeface="Calibri" panose="020F0502020204030204" pitchFamily="34" charset="0"/>
                <a:cs typeface="Calibri" panose="020F0502020204030204" pitchFamily="34" charset="0"/>
              </a:rPr>
              <a:t> along with NOA; must file with Appeal Brief Request for Review (5 pages or less) – sometimes effective to preempt lengthy appeal process; full Appeal Brief must be filed within 2 months; supervisor will designate a panel to review rejections and arguments and may reopen prosecution if appropriate – no interviews</a:t>
            </a:r>
            <a:br>
              <a:rPr lang="en-US"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5824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48023"/>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7AD266-E067-AA20-B0DE-6F546E3AF698}"/>
              </a:ext>
            </a:extLst>
          </p:cNvPr>
          <p:cNvSpPr>
            <a:spLocks noGrp="1"/>
          </p:cNvSpPr>
          <p:nvPr>
            <p:ph type="title"/>
          </p:nvPr>
        </p:nvSpPr>
        <p:spPr>
          <a:xfrm>
            <a:off x="243848" y="1008302"/>
            <a:ext cx="9433552" cy="5765801"/>
          </a:xfrm>
          <a:gradFill>
            <a:gsLst>
              <a:gs pos="0">
                <a:schemeClr val="tx1"/>
              </a:gs>
              <a:gs pos="100000">
                <a:schemeClr val="bg1">
                  <a:tint val="98000"/>
                  <a:satMod val="130000"/>
                  <a:shade val="90000"/>
                  <a:lumMod val="103000"/>
                </a:schemeClr>
              </a:gs>
              <a:gs pos="0">
                <a:schemeClr val="bg1">
                  <a:shade val="63000"/>
                  <a:satMod val="120000"/>
                </a:schemeClr>
              </a:gs>
            </a:gsLst>
            <a:lin ang="5400000" scaled="0"/>
          </a:gradFill>
        </p:spPr>
        <p:txBody>
          <a:bodyPr>
            <a:normAutofit fontScale="90000"/>
          </a:bodyPr>
          <a:lstStyle/>
          <a:p>
            <a:pPr algn="l"/>
            <a:r>
              <a:rPr lang="en-US" sz="2400" b="0" i="0" dirty="0">
                <a:solidFill>
                  <a:schemeClr val="tx1"/>
                </a:solidFill>
                <a:effectLst/>
                <a:latin typeface="IBMPlexSans"/>
              </a:rPr>
              <a:t>Sharon Crane is a counsel in the IP Group in Haynes Boone’s Washington, D.C. office.  She is also Deputy Secretary General of FICPI International, as well as co-chair of FICPI’s webinar and DEIA committees and patent stream leader for the FICPI Forum in Madrid in September 2024.</a:t>
            </a:r>
            <a:br>
              <a:rPr lang="en-US" sz="2400" b="0" i="0" dirty="0">
                <a:solidFill>
                  <a:schemeClr val="tx1"/>
                </a:solidFill>
                <a:effectLst/>
                <a:latin typeface="IBMPlexSans"/>
              </a:rPr>
            </a:br>
            <a:br>
              <a:rPr lang="en-US" sz="2400" b="0" i="0" dirty="0">
                <a:solidFill>
                  <a:schemeClr val="tx1"/>
                </a:solidFill>
                <a:effectLst/>
                <a:latin typeface="IBMPlexSans"/>
              </a:rPr>
            </a:br>
            <a:r>
              <a:rPr lang="en-US" sz="2400" b="0" i="0" dirty="0">
                <a:solidFill>
                  <a:schemeClr val="tx1"/>
                </a:solidFill>
                <a:effectLst/>
                <a:latin typeface="IBMPlexSans"/>
              </a:rPr>
              <a:t>Her practice focuses on patent prosecution, opinion work, due diligence, patent interferences, and post-grant practice at the U.S. Patent and Trademark Office Patent Trial and Appeal Board (PTAB), specializing in the biotechnology and pharmaceutical sectors.</a:t>
            </a:r>
            <a:br>
              <a:rPr lang="en-US" sz="2400" b="0" i="0" dirty="0">
                <a:solidFill>
                  <a:schemeClr val="tx1"/>
                </a:solidFill>
                <a:effectLst/>
                <a:latin typeface="IBMPlexSans"/>
              </a:rPr>
            </a:br>
            <a:br>
              <a:rPr lang="en-US" sz="2400" b="0" i="0" dirty="0">
                <a:solidFill>
                  <a:schemeClr val="tx1"/>
                </a:solidFill>
                <a:effectLst/>
                <a:latin typeface="IBMPlexSans"/>
              </a:rPr>
            </a:br>
            <a:r>
              <a:rPr lang="en-US" sz="2400" b="0" i="0" dirty="0">
                <a:solidFill>
                  <a:schemeClr val="tx1"/>
                </a:solidFill>
                <a:effectLst/>
                <a:latin typeface="IBMPlexSans"/>
              </a:rPr>
              <a:t>Sharon received a bachelor’s degree in Behavioral Biology, studied neuroscience in graduate school, and ultimately obtained a Ph.D. in molecular biology and genetics from Johns Hopkins Medical School, focusing on the biology of lentiviruses. After a post-doc at a large pharmaceutical company, she became a technical specialist at an IP boutique while she attended George Washington Law School. </a:t>
            </a:r>
            <a:br>
              <a:rPr lang="en-US" sz="2400" b="0" i="0" dirty="0">
                <a:solidFill>
                  <a:schemeClr val="tx1"/>
                </a:solidFill>
                <a:effectLst/>
                <a:latin typeface="IBMPlexSans"/>
              </a:rPr>
            </a:br>
            <a:br>
              <a:rPr lang="en-US" sz="2400" b="0" i="0" dirty="0">
                <a:solidFill>
                  <a:schemeClr val="tx1"/>
                </a:solidFill>
                <a:effectLst/>
                <a:latin typeface="IBMPlexSans"/>
              </a:rPr>
            </a:br>
            <a:r>
              <a:rPr lang="en-US" sz="2400" b="0" i="0" dirty="0">
                <a:solidFill>
                  <a:schemeClr val="tx1"/>
                </a:solidFill>
                <a:effectLst/>
                <a:latin typeface="IBMPlexSans"/>
              </a:rPr>
              <a:t>Sharon.crane@haynesboone.com</a:t>
            </a:r>
            <a:r>
              <a:rPr lang="en-US" sz="2400" dirty="0">
                <a:solidFill>
                  <a:schemeClr val="tx1"/>
                </a:solidFill>
                <a:latin typeface="IBMPlexSans"/>
              </a:rPr>
              <a:t>/</a:t>
            </a:r>
            <a:r>
              <a:rPr lang="en-US" sz="2400" b="0" i="0" dirty="0">
                <a:solidFill>
                  <a:schemeClr val="tx1"/>
                </a:solidFill>
                <a:effectLst/>
                <a:latin typeface="IBMPlexSans"/>
              </a:rPr>
              <a:t>Sharon.crane@ficpi.org</a:t>
            </a:r>
          </a:p>
        </p:txBody>
      </p:sp>
      <p:pic>
        <p:nvPicPr>
          <p:cNvPr id="4" name="Picture 3" descr="A close-up of a person smiling&#10;&#10;Description automatically generated">
            <a:extLst>
              <a:ext uri="{FF2B5EF4-FFF2-40B4-BE49-F238E27FC236}">
                <a16:creationId xmlns:a16="http://schemas.microsoft.com/office/drawing/2014/main" id="{E18B5A67-618E-AD61-5058-9F6F49B91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400" y="279400"/>
            <a:ext cx="2270751" cy="3180003"/>
          </a:xfrm>
          <a:prstGeom prst="rect">
            <a:avLst/>
          </a:prstGeom>
        </p:spPr>
      </p:pic>
    </p:spTree>
    <p:extLst>
      <p:ext uri="{BB962C8B-B14F-4D97-AF65-F5344CB8AC3E}">
        <p14:creationId xmlns:p14="http://schemas.microsoft.com/office/powerpoint/2010/main" val="2355791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1917"/>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17EF1FA8-88D9-64C5-06E0-FAE497E2C16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B72BD71-C0B2-B6C4-5745-DB3E396C182B}"/>
              </a:ext>
            </a:extLst>
          </p:cNvPr>
          <p:cNvSpPr>
            <a:spLocks noGrp="1"/>
          </p:cNvSpPr>
          <p:nvPr>
            <p:ph type="title"/>
          </p:nvPr>
        </p:nvSpPr>
        <p:spPr>
          <a:xfrm>
            <a:off x="592918" y="998221"/>
            <a:ext cx="10091763" cy="5275579"/>
          </a:xfrm>
          <a:gradFill>
            <a:gsLst>
              <a:gs pos="0">
                <a:schemeClr val="tx1"/>
              </a:gs>
              <a:gs pos="100000">
                <a:schemeClr val="bg1">
                  <a:tint val="98000"/>
                  <a:satMod val="130000"/>
                  <a:shade val="90000"/>
                  <a:lumMod val="103000"/>
                </a:schemeClr>
              </a:gs>
              <a:gs pos="0">
                <a:schemeClr val="bg1">
                  <a:shade val="63000"/>
                  <a:satMod val="120000"/>
                  <a:alpha val="99968"/>
                </a:schemeClr>
              </a:gs>
            </a:gsLst>
            <a:lin ang="5400000" scaled="0"/>
          </a:gradFill>
        </p:spPr>
        <p:txBody>
          <a:bodyPr>
            <a:normAutofit/>
          </a:bodyPr>
          <a:lstStyle/>
          <a:p>
            <a:r>
              <a:rPr lang="en-US" sz="3600" b="1" u="sng" dirty="0">
                <a:latin typeface="Calibri" panose="020F0502020204030204" pitchFamily="34" charset="0"/>
                <a:cs typeface="Calibri" panose="020F0502020204030204" pitchFamily="34" charset="0"/>
              </a:rPr>
              <a:t>Dealing with a recalcitrant Examiner</a:t>
            </a:r>
            <a:br>
              <a:rPr lang="en-US" sz="3600" b="1" u="sng" dirty="0">
                <a:latin typeface="Calibri" panose="020F0502020204030204" pitchFamily="34" charset="0"/>
                <a:cs typeface="Calibri" panose="020F0502020204030204" pitchFamily="34" charset="0"/>
              </a:rPr>
            </a:br>
            <a:br>
              <a:rPr lang="en-US" sz="3600" b="1" u="sng"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Interview, interview, interview! (Be friendly, clearly express arguments; be willing to reasonably negotiate – “throw the Examiner a bone”?)</a:t>
            </a:r>
            <a:br>
              <a:rPr lang="en-US" sz="3600" dirty="0">
                <a:latin typeface="Calibri" panose="020F0502020204030204" pitchFamily="34" charset="0"/>
                <a:cs typeface="Calibri" panose="020F0502020204030204" pitchFamily="34" charset="0"/>
              </a:rPr>
            </a:b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If Examiner does not have signatory authority, insist that a primary Examiner or SPE be involved</a:t>
            </a:r>
            <a:br>
              <a:rPr lang="en-US"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375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1917"/>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7F761201-039D-D3B4-2444-2518D212454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058A908-165D-8196-95EB-51FFE2EE569B}"/>
              </a:ext>
            </a:extLst>
          </p:cNvPr>
          <p:cNvSpPr>
            <a:spLocks noGrp="1"/>
          </p:cNvSpPr>
          <p:nvPr>
            <p:ph type="title"/>
          </p:nvPr>
        </p:nvSpPr>
        <p:spPr>
          <a:xfrm>
            <a:off x="618318" y="1099821"/>
            <a:ext cx="10091763" cy="5275579"/>
          </a:xfrm>
          <a:gradFill>
            <a:gsLst>
              <a:gs pos="0">
                <a:schemeClr val="tx1"/>
              </a:gs>
              <a:gs pos="100000">
                <a:schemeClr val="bg1">
                  <a:tint val="98000"/>
                  <a:satMod val="130000"/>
                  <a:shade val="90000"/>
                  <a:lumMod val="103000"/>
                </a:schemeClr>
              </a:gs>
              <a:gs pos="0">
                <a:schemeClr val="bg1">
                  <a:shade val="63000"/>
                  <a:satMod val="120000"/>
                  <a:alpha val="99968"/>
                </a:schemeClr>
              </a:gs>
            </a:gsLst>
            <a:lin ang="5400000" scaled="0"/>
          </a:gradFill>
        </p:spPr>
        <p:txBody>
          <a:bodyPr>
            <a:normAutofit/>
          </a:bodyPr>
          <a:lstStyle/>
          <a:p>
            <a:r>
              <a:rPr lang="en-US" sz="3600" b="1" u="sng" dirty="0">
                <a:latin typeface="Calibri" panose="020F0502020204030204" pitchFamily="34" charset="0"/>
                <a:cs typeface="Calibri" panose="020F0502020204030204" pitchFamily="34" charset="0"/>
              </a:rPr>
              <a:t>Dealing with a recalcitrant Examiner (con’t)</a:t>
            </a:r>
            <a:br>
              <a:rPr lang="en-US" sz="3600" b="1" u="sng" dirty="0">
                <a:latin typeface="Calibri" panose="020F0502020204030204" pitchFamily="34" charset="0"/>
                <a:cs typeface="Calibri" panose="020F0502020204030204" pitchFamily="34" charset="0"/>
              </a:rPr>
            </a:br>
            <a:br>
              <a:rPr lang="en-US" sz="3600" b="1" u="sng"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If an Examiner has signatory authority, you can still request that a SPE be present</a:t>
            </a:r>
            <a:br>
              <a:rPr lang="en-US" sz="3600" dirty="0">
                <a:latin typeface="Calibri" panose="020F0502020204030204" pitchFamily="34" charset="0"/>
                <a:cs typeface="Calibri" panose="020F0502020204030204" pitchFamily="34" charset="0"/>
              </a:rPr>
            </a:b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You can call a SPE directly if Examiner is not responsive or you believe they are taking an unreasonable position – but there is risk of alienating the Examiner – tread lightly!</a:t>
            </a:r>
            <a:br>
              <a:rPr lang="en-US"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7957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1917"/>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BB66E363-1D2A-C5B6-F033-1EC61DA4106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86E342D-FD70-D46C-2C1B-5B2FE54EAF0F}"/>
              </a:ext>
            </a:extLst>
          </p:cNvPr>
          <p:cNvSpPr>
            <a:spLocks noGrp="1"/>
          </p:cNvSpPr>
          <p:nvPr>
            <p:ph type="title"/>
          </p:nvPr>
        </p:nvSpPr>
        <p:spPr>
          <a:xfrm>
            <a:off x="715559" y="1074421"/>
            <a:ext cx="10760882" cy="5275579"/>
          </a:xfrm>
          <a:gradFill>
            <a:gsLst>
              <a:gs pos="0">
                <a:schemeClr val="tx1"/>
              </a:gs>
              <a:gs pos="100000">
                <a:schemeClr val="bg1">
                  <a:tint val="98000"/>
                  <a:satMod val="130000"/>
                  <a:shade val="90000"/>
                  <a:lumMod val="103000"/>
                </a:schemeClr>
              </a:gs>
              <a:gs pos="0">
                <a:schemeClr val="bg1">
                  <a:shade val="63000"/>
                  <a:satMod val="120000"/>
                  <a:alpha val="99968"/>
                </a:schemeClr>
              </a:gs>
            </a:gsLst>
            <a:lin ang="5400000" scaled="0"/>
          </a:gradFill>
        </p:spPr>
        <p:txBody>
          <a:bodyPr>
            <a:normAutofit/>
          </a:bodyPr>
          <a:lstStyle/>
          <a:p>
            <a:r>
              <a:rPr lang="en-US" sz="3600" b="1" u="sng" dirty="0">
                <a:latin typeface="Calibri" panose="020F0502020204030204" pitchFamily="34" charset="0"/>
                <a:cs typeface="Calibri" panose="020F0502020204030204" pitchFamily="34" charset="0"/>
              </a:rPr>
              <a:t>Dealing with a recalcitrant Examiner (con’t)</a:t>
            </a:r>
            <a:br>
              <a:rPr lang="en-US" sz="3600" b="1" u="sng" dirty="0">
                <a:latin typeface="Calibri" panose="020F0502020204030204" pitchFamily="34" charset="0"/>
                <a:cs typeface="Calibri" panose="020F0502020204030204" pitchFamily="34" charset="0"/>
              </a:rPr>
            </a:br>
            <a:br>
              <a:rPr lang="en-US" sz="3600" b="1" u="sng"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Sometimes, neither the Examiner nor the SPE is helpful</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	Consider contacting TC Director</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	Consider Ombudsman procedure</a:t>
            </a:r>
            <a:br>
              <a:rPr lang="en-US" sz="3600" dirty="0">
                <a:latin typeface="Calibri" panose="020F0502020204030204" pitchFamily="34" charset="0"/>
                <a:cs typeface="Calibri" panose="020F0502020204030204" pitchFamily="34" charset="0"/>
              </a:rPr>
            </a:br>
            <a:br>
              <a:rPr lang="en-US" sz="3600"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The Patents Ombudsman Program should only be contacted when an applicant, attorney or agent feels that examination has stalled and that their efforts to move their application forward through the normal channels (e.g., contacting the examiner or supervisory patent examiner or TC Director) have not been effective.</a:t>
            </a:r>
            <a:br>
              <a:rPr lang="en-US"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0849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1917"/>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CCF94046-4913-BBE9-4CF6-3C639A27590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C2D1A80-8687-AC08-A1C2-35C69D396A7D}"/>
              </a:ext>
            </a:extLst>
          </p:cNvPr>
          <p:cNvSpPr>
            <a:spLocks noGrp="1"/>
          </p:cNvSpPr>
          <p:nvPr>
            <p:ph type="title"/>
          </p:nvPr>
        </p:nvSpPr>
        <p:spPr>
          <a:xfrm>
            <a:off x="715559" y="1176021"/>
            <a:ext cx="10760882" cy="5275579"/>
          </a:xfrm>
          <a:gradFill>
            <a:gsLst>
              <a:gs pos="0">
                <a:schemeClr val="tx1"/>
              </a:gs>
              <a:gs pos="100000">
                <a:schemeClr val="bg1">
                  <a:tint val="98000"/>
                  <a:satMod val="130000"/>
                  <a:shade val="90000"/>
                  <a:lumMod val="103000"/>
                </a:schemeClr>
              </a:gs>
              <a:gs pos="0">
                <a:schemeClr val="bg1">
                  <a:shade val="63000"/>
                  <a:satMod val="120000"/>
                  <a:alpha val="99968"/>
                </a:schemeClr>
              </a:gs>
            </a:gsLst>
            <a:lin ang="5400000" scaled="0"/>
          </a:gradFill>
        </p:spPr>
        <p:txBody>
          <a:bodyPr>
            <a:normAutofit/>
          </a:bodyPr>
          <a:lstStyle/>
          <a:p>
            <a:pPr algn="ctr"/>
            <a:r>
              <a:rPr lang="en-US" sz="4800" b="1" dirty="0">
                <a:latin typeface="Calibri" panose="020F0502020204030204" pitchFamily="34" charset="0"/>
                <a:cs typeface="Calibri" panose="020F0502020204030204" pitchFamily="34" charset="0"/>
              </a:rPr>
              <a:t>Questions??</a:t>
            </a:r>
            <a:br>
              <a:rPr lang="en-US" sz="4800" b="1" dirty="0">
                <a:latin typeface="Calibri" panose="020F0502020204030204" pitchFamily="34" charset="0"/>
                <a:cs typeface="Calibri" panose="020F0502020204030204" pitchFamily="34" charset="0"/>
              </a:rPr>
            </a:br>
            <a:br>
              <a:rPr lang="en-US" sz="4800" b="1" dirty="0">
                <a:latin typeface="Calibri" panose="020F0502020204030204" pitchFamily="34" charset="0"/>
                <a:cs typeface="Calibri" panose="020F0502020204030204" pitchFamily="34" charset="0"/>
              </a:rPr>
            </a:br>
            <a:r>
              <a:rPr lang="en-US" sz="4800" b="1" dirty="0">
                <a:latin typeface="Calibri" panose="020F0502020204030204" pitchFamily="34" charset="0"/>
                <a:cs typeface="Calibri" panose="020F0502020204030204" pitchFamily="34" charset="0"/>
              </a:rPr>
              <a:t>Thank you!</a:t>
            </a:r>
            <a:br>
              <a:rPr lang="en-US" sz="4800" dirty="0">
                <a:latin typeface="Calibri" panose="020F0502020204030204" pitchFamily="34" charset="0"/>
                <a:cs typeface="Calibri" panose="020F0502020204030204" pitchFamily="34" charset="0"/>
              </a:rPr>
            </a:b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2739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8C932-5E32-C470-4815-3F1EA5980FB0}"/>
            </a:ext>
          </a:extLst>
        </p:cNvPr>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97ED3D2-70CA-6280-9A16-7F03A86E4E82}"/>
              </a:ext>
            </a:extLst>
          </p:cNvPr>
          <p:cNvSpPr>
            <a:spLocks noGrp="1"/>
          </p:cNvSpPr>
          <p:nvPr>
            <p:ph type="sldNum" sz="quarter" idx="4294967295"/>
          </p:nvPr>
        </p:nvSpPr>
        <p:spPr>
          <a:xfrm>
            <a:off x="11707813" y="6356350"/>
            <a:ext cx="484187" cy="365125"/>
          </a:xfrm>
        </p:spPr>
        <p:txBody>
          <a:bodyPr/>
          <a:lstStyle/>
          <a:p>
            <a:fld id="{3487E17C-00F2-43F7-9117-163ACF173A2A}" type="slidenum">
              <a:rPr lang="en-US" smtClean="0"/>
              <a:t>24</a:t>
            </a:fld>
            <a:endParaRPr lang="en-US" dirty="0"/>
          </a:p>
        </p:txBody>
      </p:sp>
    </p:spTree>
    <p:extLst>
      <p:ext uri="{BB962C8B-B14F-4D97-AF65-F5344CB8AC3E}">
        <p14:creationId xmlns:p14="http://schemas.microsoft.com/office/powerpoint/2010/main" val="3024345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49454"/>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9C3B0D-7514-4BD2-96D8-7759A5157C15}"/>
              </a:ext>
            </a:extLst>
          </p:cNvPr>
          <p:cNvSpPr>
            <a:spLocks noGrp="1"/>
          </p:cNvSpPr>
          <p:nvPr>
            <p:ph type="title"/>
          </p:nvPr>
        </p:nvSpPr>
        <p:spPr>
          <a:xfrm>
            <a:off x="185530" y="1656522"/>
            <a:ext cx="6052237" cy="3112719"/>
          </a:xfrm>
        </p:spPr>
        <p:txBody>
          <a:bodyPr>
            <a:noAutofit/>
          </a:bodyPr>
          <a:lstStyle/>
          <a:p>
            <a:r>
              <a:rPr lang="en-US" sz="2400" b="0" i="0" dirty="0">
                <a:solidFill>
                  <a:srgbClr val="333333"/>
                </a:solidFill>
                <a:effectLst/>
                <a:latin typeface="Source Sans Pro" panose="020B0503030403020204" pitchFamily="34" charset="0"/>
              </a:rPr>
              <a:t>“The specification and claims of a patent, particularly if the invention be at all complicated, constitute one of the most difficult legal instruments to draw with accuracy.”</a:t>
            </a:r>
            <a:br>
              <a:rPr lang="en-US" sz="2400" b="0" i="0" dirty="0">
                <a:solidFill>
                  <a:srgbClr val="333333"/>
                </a:solidFill>
                <a:effectLst/>
                <a:latin typeface="Source Sans Pro" panose="020B0503030403020204" pitchFamily="34" charset="0"/>
              </a:rPr>
            </a:br>
            <a:br>
              <a:rPr lang="en-US" sz="2400" b="0" i="0" dirty="0">
                <a:solidFill>
                  <a:srgbClr val="333333"/>
                </a:solidFill>
                <a:effectLst/>
                <a:latin typeface="Source Sans Pro" panose="020B0503030403020204" pitchFamily="34" charset="0"/>
              </a:rPr>
            </a:br>
            <a:r>
              <a:rPr lang="en-US" sz="1800" b="0" i="0" dirty="0">
                <a:solidFill>
                  <a:srgbClr val="333333"/>
                </a:solidFill>
                <a:effectLst/>
                <a:latin typeface="Source Sans Pro" panose="020B0503030403020204" pitchFamily="34" charset="0"/>
              </a:rPr>
              <a:t>Mr. Justice Brown</a:t>
            </a:r>
            <a:br>
              <a:rPr lang="en-US" sz="1800" b="0" i="0" dirty="0">
                <a:solidFill>
                  <a:srgbClr val="333333"/>
                </a:solidFill>
                <a:effectLst/>
                <a:latin typeface="Source Sans Pro" panose="020B0503030403020204" pitchFamily="34" charset="0"/>
              </a:rPr>
            </a:br>
            <a:r>
              <a:rPr lang="en-US" sz="1800" b="0" i="1" dirty="0">
                <a:solidFill>
                  <a:srgbClr val="333333"/>
                </a:solidFill>
                <a:effectLst/>
                <a:latin typeface="Source Sans Pro" panose="020B0503030403020204" pitchFamily="34" charset="0"/>
              </a:rPr>
              <a:t>Topliff v. Topliff</a:t>
            </a:r>
            <a:br>
              <a:rPr lang="en-US" sz="1800" b="0" i="0" dirty="0">
                <a:solidFill>
                  <a:srgbClr val="333333"/>
                </a:solidFill>
                <a:effectLst/>
                <a:latin typeface="Source Sans Pro" panose="020B0503030403020204" pitchFamily="34" charset="0"/>
              </a:rPr>
            </a:br>
            <a:r>
              <a:rPr lang="en-US" sz="1800" b="0" i="0" dirty="0">
                <a:solidFill>
                  <a:srgbClr val="333333"/>
                </a:solidFill>
                <a:effectLst/>
                <a:latin typeface="Source Sans Pro" panose="020B0503030403020204" pitchFamily="34" charset="0"/>
              </a:rPr>
              <a:t>United States Supreme Court</a:t>
            </a:r>
            <a:br>
              <a:rPr lang="en-US" sz="1800" b="0" i="0" dirty="0">
                <a:solidFill>
                  <a:srgbClr val="333333"/>
                </a:solidFill>
                <a:effectLst/>
                <a:latin typeface="Source Sans Pro" panose="020B0503030403020204" pitchFamily="34" charset="0"/>
              </a:rPr>
            </a:br>
            <a:r>
              <a:rPr lang="en-US" sz="1800" b="0" i="0" dirty="0">
                <a:solidFill>
                  <a:srgbClr val="333333"/>
                </a:solidFill>
                <a:effectLst/>
                <a:latin typeface="Source Sans Pro" panose="020B0503030403020204" pitchFamily="34" charset="0"/>
              </a:rPr>
              <a:t>145 U.S. 156, 171 (1892)</a:t>
            </a:r>
            <a:endParaRPr lang="en-US" sz="1800" dirty="0"/>
          </a:p>
        </p:txBody>
      </p:sp>
      <p:pic>
        <p:nvPicPr>
          <p:cNvPr id="3" name="Picture Placeholder 2" descr="A person in a black robe&#10;&#10;Description automatically generated">
            <a:extLst>
              <a:ext uri="{FF2B5EF4-FFF2-40B4-BE49-F238E27FC236}">
                <a16:creationId xmlns:a16="http://schemas.microsoft.com/office/drawing/2014/main" id="{11425DCB-59F2-84EC-698C-28DD33365C4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963" b="10963"/>
          <a:stretch>
            <a:fillRect/>
          </a:stretch>
        </p:blipFill>
        <p:spPr/>
      </p:pic>
    </p:spTree>
    <p:extLst>
      <p:ext uri="{BB962C8B-B14F-4D97-AF65-F5344CB8AC3E}">
        <p14:creationId xmlns:p14="http://schemas.microsoft.com/office/powerpoint/2010/main" val="3708687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48023"/>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3F11E44D-6E5E-39E1-0AB5-F06A958C167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1A014FC-36BF-01CD-4922-984D53483C14}"/>
              </a:ext>
            </a:extLst>
          </p:cNvPr>
          <p:cNvSpPr>
            <a:spLocks noGrp="1"/>
          </p:cNvSpPr>
          <p:nvPr>
            <p:ph type="title"/>
          </p:nvPr>
        </p:nvSpPr>
        <p:spPr>
          <a:xfrm>
            <a:off x="781646" y="1371601"/>
            <a:ext cx="10091763" cy="4611756"/>
          </a:xfrm>
          <a:gradFill>
            <a:gsLst>
              <a:gs pos="0">
                <a:schemeClr val="tx1"/>
              </a:gs>
              <a:gs pos="100000">
                <a:schemeClr val="bg1">
                  <a:tint val="98000"/>
                  <a:satMod val="130000"/>
                  <a:shade val="90000"/>
                  <a:lumMod val="103000"/>
                </a:schemeClr>
              </a:gs>
              <a:gs pos="48000">
                <a:schemeClr val="bg1">
                  <a:shade val="63000"/>
                  <a:satMod val="120000"/>
                </a:schemeClr>
              </a:gs>
            </a:gsLst>
            <a:lin ang="5400000" scaled="0"/>
          </a:gradFill>
        </p:spPr>
        <p:txBody>
          <a:bodyPr/>
          <a:lstStyle/>
          <a:p>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In the US, patent examination process is conducted according to the Manual of Patent Examining Procedure (MPEP)</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https://www.uspto.gov/web/offices/pac/mpep/index.html</a:t>
            </a:r>
          </a:p>
        </p:txBody>
      </p:sp>
    </p:spTree>
    <p:extLst>
      <p:ext uri="{BB962C8B-B14F-4D97-AF65-F5344CB8AC3E}">
        <p14:creationId xmlns:p14="http://schemas.microsoft.com/office/powerpoint/2010/main" val="4266716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1917"/>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AF85D9A2-271D-0DCB-4ABB-DE3AB5B865A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283BB24-048A-8503-421B-FEB8F1F319DF}"/>
              </a:ext>
            </a:extLst>
          </p:cNvPr>
          <p:cNvSpPr>
            <a:spLocks noGrp="1"/>
          </p:cNvSpPr>
          <p:nvPr>
            <p:ph type="title"/>
          </p:nvPr>
        </p:nvSpPr>
        <p:spPr>
          <a:xfrm>
            <a:off x="893613" y="951722"/>
            <a:ext cx="10091763" cy="5367537"/>
          </a:xfrm>
          <a:gradFill>
            <a:gsLst>
              <a:gs pos="0">
                <a:schemeClr val="tx1"/>
              </a:gs>
              <a:gs pos="100000">
                <a:schemeClr val="bg1">
                  <a:tint val="98000"/>
                  <a:satMod val="130000"/>
                  <a:shade val="90000"/>
                  <a:lumMod val="103000"/>
                </a:schemeClr>
              </a:gs>
              <a:gs pos="0">
                <a:schemeClr val="bg1">
                  <a:shade val="63000"/>
                  <a:satMod val="120000"/>
                  <a:alpha val="99968"/>
                </a:schemeClr>
              </a:gs>
            </a:gsLst>
            <a:lin ang="5400000" scaled="0"/>
          </a:gradFill>
        </p:spPr>
        <p:txBody>
          <a:bodyPr>
            <a:normAutofit/>
          </a:bodyPr>
          <a:lstStyle/>
          <a:p>
            <a:r>
              <a:rPr lang="en-US" sz="3200" dirty="0">
                <a:latin typeface="Calibri" panose="020F0502020204030204" pitchFamily="34" charset="0"/>
                <a:cs typeface="Calibri" panose="020F0502020204030204" pitchFamily="34" charset="0"/>
              </a:rPr>
              <a:t>What is the Role of Patent Examiner?</a:t>
            </a:r>
            <a:br>
              <a:rPr lang="en-US" sz="3200" dirty="0">
                <a:latin typeface="Calibri" panose="020F0502020204030204" pitchFamily="34" charset="0"/>
                <a:cs typeface="Calibri" panose="020F0502020204030204" pitchFamily="34" charset="0"/>
              </a:rPr>
            </a:br>
            <a:br>
              <a:rPr lang="en-US" sz="3200" dirty="0">
                <a:latin typeface="Calibri" panose="020F0502020204030204" pitchFamily="34" charset="0"/>
                <a:cs typeface="Calibri" panose="020F0502020204030204" pitchFamily="34" charset="0"/>
              </a:rPr>
            </a:br>
            <a:r>
              <a:rPr lang="en-US" sz="2400" b="1" u="sng" dirty="0">
                <a:latin typeface="Calibri" panose="020F0502020204030204" pitchFamily="34" charset="0"/>
                <a:cs typeface="Calibri" panose="020F0502020204030204" pitchFamily="34" charset="0"/>
              </a:rPr>
              <a:t>Issue Valid Patents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	o Make appropriate objections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	o Make only reasonable rejections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	o Help applicant identify allowable subject matter </a:t>
            </a:r>
            <a:br>
              <a:rPr lang="en-US" sz="2400" dirty="0">
                <a:latin typeface="Calibri" panose="020F0502020204030204" pitchFamily="34" charset="0"/>
                <a:cs typeface="Calibri" panose="020F0502020204030204" pitchFamily="34" charset="0"/>
              </a:rPr>
            </a:br>
            <a:r>
              <a:rPr lang="en-US" sz="2400" b="1" u="sng" dirty="0">
                <a:latin typeface="Calibri" panose="020F0502020204030204" pitchFamily="34" charset="0"/>
                <a:cs typeface="Calibri" panose="020F0502020204030204" pitchFamily="34" charset="0"/>
              </a:rPr>
              <a:t>Act as an advocate for the Public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	o Ensure development of a clear and complete file wrapper record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	o </a:t>
            </a:r>
            <a:r>
              <a:rPr lang="en-US" sz="2400" dirty="0">
                <a:solidFill>
                  <a:srgbClr val="FFFF00"/>
                </a:solidFill>
                <a:latin typeface="Calibri" panose="020F0502020204030204" pitchFamily="34" charset="0"/>
                <a:cs typeface="Calibri" panose="020F0502020204030204" pitchFamily="34" charset="0"/>
              </a:rPr>
              <a:t>Patent prosecution before the Office should not be adversarial, instead it should be cooperative investigation between the Examiner and the Applicant, which ensures an Applicant receives a patent only for that which they are entitled to in accordance with Patent laws.</a:t>
            </a:r>
            <a:br>
              <a:rPr lang="en-US" sz="2000" dirty="0">
                <a:latin typeface="Calibri" panose="020F0502020204030204" pitchFamily="34" charset="0"/>
                <a:cs typeface="Calibri" panose="020F0502020204030204" pitchFamily="34" charset="0"/>
              </a:rPr>
            </a:br>
            <a:br>
              <a:rPr lang="en-US" sz="32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https://www.uspto.gov/sites/default/files/about/offices/ous/04082013_StonyBrookU.pdf</a:t>
            </a:r>
          </a:p>
        </p:txBody>
      </p:sp>
    </p:spTree>
    <p:extLst>
      <p:ext uri="{BB962C8B-B14F-4D97-AF65-F5344CB8AC3E}">
        <p14:creationId xmlns:p14="http://schemas.microsoft.com/office/powerpoint/2010/main" val="1253962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1917"/>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E498216D-57BB-5DE1-5F1B-5A567DEB999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7BC1EA1-E50C-476E-82DC-0E6353171B66}"/>
              </a:ext>
            </a:extLst>
          </p:cNvPr>
          <p:cNvSpPr>
            <a:spLocks noGrp="1"/>
          </p:cNvSpPr>
          <p:nvPr>
            <p:ph type="title"/>
          </p:nvPr>
        </p:nvSpPr>
        <p:spPr>
          <a:xfrm>
            <a:off x="893613" y="970384"/>
            <a:ext cx="10091763" cy="5348875"/>
          </a:xfrm>
          <a:gradFill>
            <a:gsLst>
              <a:gs pos="0">
                <a:schemeClr val="tx1"/>
              </a:gs>
              <a:gs pos="100000">
                <a:schemeClr val="bg1">
                  <a:tint val="98000"/>
                  <a:satMod val="130000"/>
                  <a:shade val="90000"/>
                  <a:lumMod val="103000"/>
                </a:schemeClr>
              </a:gs>
              <a:gs pos="0">
                <a:schemeClr val="bg1">
                  <a:shade val="63000"/>
                  <a:satMod val="120000"/>
                  <a:alpha val="99968"/>
                </a:schemeClr>
              </a:gs>
            </a:gsLst>
            <a:lin ang="5400000" scaled="0"/>
          </a:gradFill>
        </p:spPr>
        <p:txBody>
          <a:bodyPr>
            <a:normAutofit fontScale="90000"/>
          </a:bodyPr>
          <a:lstStyle/>
          <a:p>
            <a:r>
              <a:rPr lang="en-US" sz="4400" dirty="0">
                <a:latin typeface="Calibri" panose="020F0502020204030204" pitchFamily="34" charset="0"/>
                <a:cs typeface="Calibri" panose="020F0502020204030204" pitchFamily="34" charset="0"/>
              </a:rPr>
              <a:t>What is the Role of Patent Examiner? (con’t)</a:t>
            </a:r>
            <a:br>
              <a:rPr lang="en-US" sz="3200" dirty="0">
                <a:latin typeface="Calibri" panose="020F0502020204030204" pitchFamily="34" charset="0"/>
                <a:cs typeface="Calibri" panose="020F0502020204030204" pitchFamily="34" charset="0"/>
              </a:rPr>
            </a:br>
            <a:br>
              <a:rPr lang="en-US" sz="3200" dirty="0">
                <a:latin typeface="Calibri" panose="020F0502020204030204" pitchFamily="34" charset="0"/>
                <a:cs typeface="Calibri" panose="020F0502020204030204" pitchFamily="34" charset="0"/>
              </a:rPr>
            </a:br>
            <a:r>
              <a:rPr lang="en-US" sz="3100" dirty="0">
                <a:latin typeface="Calibri" panose="020F0502020204030204" pitchFamily="34" charset="0"/>
                <a:cs typeface="Calibri" panose="020F0502020204030204" pitchFamily="34" charset="0"/>
              </a:rPr>
              <a:t>• To serve as advocate/protector of public interest with respect to intellectual property</a:t>
            </a:r>
            <a:br>
              <a:rPr lang="en-US" sz="3100" dirty="0">
                <a:latin typeface="Calibri" panose="020F0502020204030204" pitchFamily="34" charset="0"/>
                <a:cs typeface="Calibri" panose="020F0502020204030204" pitchFamily="34" charset="0"/>
              </a:rPr>
            </a:br>
            <a:br>
              <a:rPr lang="en-US" sz="3100" dirty="0">
                <a:latin typeface="Calibri" panose="020F0502020204030204" pitchFamily="34" charset="0"/>
                <a:cs typeface="Calibri" panose="020F0502020204030204" pitchFamily="34" charset="0"/>
              </a:rPr>
            </a:br>
            <a:r>
              <a:rPr lang="en-US" sz="3100" dirty="0">
                <a:latin typeface="Calibri" panose="020F0502020204030204" pitchFamily="34" charset="0"/>
                <a:cs typeface="Calibri" panose="020F0502020204030204" pitchFamily="34" charset="0"/>
              </a:rPr>
              <a:t>• To provide direct service and assistance to customers from inside and outside the U.S. Patent &amp; Trademark Office </a:t>
            </a:r>
            <a:br>
              <a:rPr lang="en-US" sz="3100" dirty="0">
                <a:latin typeface="Calibri" panose="020F0502020204030204" pitchFamily="34" charset="0"/>
                <a:cs typeface="Calibri" panose="020F0502020204030204" pitchFamily="34" charset="0"/>
              </a:rPr>
            </a:br>
            <a:br>
              <a:rPr lang="en-US" sz="3100" dirty="0">
                <a:latin typeface="Calibri" panose="020F0502020204030204" pitchFamily="34" charset="0"/>
                <a:cs typeface="Calibri" panose="020F0502020204030204" pitchFamily="34" charset="0"/>
              </a:rPr>
            </a:br>
            <a:r>
              <a:rPr lang="en-US" sz="3100" dirty="0">
                <a:latin typeface="Calibri" panose="020F0502020204030204" pitchFamily="34" charset="0"/>
                <a:cs typeface="Calibri" panose="020F0502020204030204" pitchFamily="34" charset="0"/>
              </a:rPr>
              <a:t>• To serve as a judge on patentability with respect to inventions claimed in a patent application under conditions for patentability set forth in Title 35 of the United States Code</a:t>
            </a:r>
            <a:br>
              <a:rPr lang="en-US" sz="2000" dirty="0">
                <a:latin typeface="Calibri" panose="020F0502020204030204" pitchFamily="34" charset="0"/>
                <a:cs typeface="Calibri" panose="020F0502020204030204" pitchFamily="34" charset="0"/>
              </a:rPr>
            </a:br>
            <a:br>
              <a:rPr lang="en-US" sz="32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https://www.uspto.gov/sites/default/files/about/offices/ous/04082013_StonyBrookU.pdf</a:t>
            </a:r>
          </a:p>
        </p:txBody>
      </p:sp>
    </p:spTree>
    <p:extLst>
      <p:ext uri="{BB962C8B-B14F-4D97-AF65-F5344CB8AC3E}">
        <p14:creationId xmlns:p14="http://schemas.microsoft.com/office/powerpoint/2010/main" val="3498190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1917"/>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A04354CE-D29E-3FB9-8E16-BD27F62E410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DF2AA5A-5E94-A0B3-A0D2-4FB5428E771F}"/>
              </a:ext>
            </a:extLst>
          </p:cNvPr>
          <p:cNvSpPr>
            <a:spLocks noGrp="1"/>
          </p:cNvSpPr>
          <p:nvPr>
            <p:ph type="title"/>
          </p:nvPr>
        </p:nvSpPr>
        <p:spPr>
          <a:xfrm>
            <a:off x="893613" y="970384"/>
            <a:ext cx="10091763" cy="5348875"/>
          </a:xfrm>
          <a:gradFill>
            <a:gsLst>
              <a:gs pos="0">
                <a:schemeClr val="tx1"/>
              </a:gs>
              <a:gs pos="100000">
                <a:schemeClr val="bg1">
                  <a:tint val="98000"/>
                  <a:satMod val="130000"/>
                  <a:shade val="90000"/>
                  <a:lumMod val="103000"/>
                </a:schemeClr>
              </a:gs>
              <a:gs pos="0">
                <a:schemeClr val="bg1">
                  <a:shade val="63000"/>
                  <a:satMod val="120000"/>
                  <a:alpha val="99968"/>
                </a:schemeClr>
              </a:gs>
            </a:gsLst>
            <a:lin ang="5400000" scaled="0"/>
          </a:gradFill>
        </p:spPr>
        <p:txBody>
          <a:bodyPr>
            <a:normAutofit/>
          </a:bodyPr>
          <a:lstStyle/>
          <a:p>
            <a:r>
              <a:rPr lang="en-US" sz="4400" dirty="0">
                <a:latin typeface="Calibri" panose="020F0502020204030204" pitchFamily="34" charset="0"/>
                <a:cs typeface="Calibri" panose="020F0502020204030204" pitchFamily="34" charset="0"/>
              </a:rPr>
              <a:t>What does a Patent Examiner Do? </a:t>
            </a:r>
            <a:br>
              <a:rPr lang="en-US" sz="3200" dirty="0">
                <a:latin typeface="Calibri" panose="020F0502020204030204" pitchFamily="34" charset="0"/>
                <a:cs typeface="Calibri" panose="020F0502020204030204" pitchFamily="34" charset="0"/>
              </a:rPr>
            </a:br>
            <a:br>
              <a:rPr lang="en-US" sz="3200"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Reads and understands the invention set forth in the specification </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Determines whether the application is adequate to define the metes and bounds of the claimed invention </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Determines the scope of the claims </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Searches existing technology for claimed invention • Determines patentability of the claimed invention</a:t>
            </a:r>
            <a:br>
              <a:rPr lang="en-US" dirty="0">
                <a:latin typeface="Calibri" panose="020F0502020204030204" pitchFamily="34" charset="0"/>
                <a:cs typeface="Calibri" panose="020F0502020204030204" pitchFamily="34" charset="0"/>
              </a:rPr>
            </a:br>
            <a:br>
              <a:rPr lang="en-US" sz="32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https://www.uspto.gov/sites/default/files/about/offices/ous/04082013_StonyBrookU.pdf</a:t>
            </a:r>
          </a:p>
        </p:txBody>
      </p:sp>
    </p:spTree>
    <p:extLst>
      <p:ext uri="{BB962C8B-B14F-4D97-AF65-F5344CB8AC3E}">
        <p14:creationId xmlns:p14="http://schemas.microsoft.com/office/powerpoint/2010/main" val="4064047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1917"/>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3ED57493-879A-C0CF-CBF9-ACAA75AB6CB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9705CC0-4F6C-594D-CAE7-55C1709CAC9E}"/>
              </a:ext>
            </a:extLst>
          </p:cNvPr>
          <p:cNvSpPr>
            <a:spLocks noGrp="1"/>
          </p:cNvSpPr>
          <p:nvPr>
            <p:ph type="title"/>
          </p:nvPr>
        </p:nvSpPr>
        <p:spPr>
          <a:xfrm>
            <a:off x="893613" y="970384"/>
            <a:ext cx="10091763" cy="5348875"/>
          </a:xfrm>
          <a:gradFill>
            <a:gsLst>
              <a:gs pos="0">
                <a:schemeClr val="tx1"/>
              </a:gs>
              <a:gs pos="100000">
                <a:schemeClr val="bg1">
                  <a:tint val="98000"/>
                  <a:satMod val="130000"/>
                  <a:shade val="90000"/>
                  <a:lumMod val="103000"/>
                </a:schemeClr>
              </a:gs>
              <a:gs pos="0">
                <a:schemeClr val="bg1">
                  <a:shade val="63000"/>
                  <a:satMod val="120000"/>
                  <a:alpha val="99968"/>
                </a:schemeClr>
              </a:gs>
            </a:gsLst>
            <a:lin ang="5400000" scaled="0"/>
          </a:gradFill>
        </p:spPr>
        <p:txBody>
          <a:bodyPr>
            <a:normAutofit/>
          </a:bodyPr>
          <a:lstStyle/>
          <a:p>
            <a:r>
              <a:rPr lang="en-US" sz="4400" dirty="0">
                <a:latin typeface="Calibri" panose="020F0502020204030204" pitchFamily="34" charset="0"/>
                <a:cs typeface="Calibri" panose="020F0502020204030204" pitchFamily="34" charset="0"/>
              </a:rPr>
              <a:t>What does a Patent Examiner Do? (con’t)</a:t>
            </a:r>
            <a:br>
              <a:rPr lang="en-US" sz="3200" dirty="0">
                <a:latin typeface="Calibri" panose="020F0502020204030204" pitchFamily="34" charset="0"/>
                <a:cs typeface="Calibri" panose="020F0502020204030204" pitchFamily="34" charset="0"/>
              </a:rPr>
            </a:br>
            <a:br>
              <a:rPr lang="en-US" sz="3200"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Writes an Office Action which identifies and analyzes all issues in the application pertinent to patentability of the claimed invention </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Responds completely to Applicant’s reply </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Issues Notice of Allowance or Notice of Abandonment </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Ensures that all pertinent procedural steps necessary for obtaining a patent are complied with during prosecution of an application</a:t>
            </a:r>
            <a:br>
              <a:rPr lang="en-US" dirty="0">
                <a:latin typeface="Calibri" panose="020F0502020204030204" pitchFamily="34" charset="0"/>
                <a:cs typeface="Calibri" panose="020F0502020204030204" pitchFamily="34" charset="0"/>
              </a:rPr>
            </a:br>
            <a:br>
              <a:rPr lang="en-US" sz="32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https://www.uspto.gov/sites/default/files/about/offices/ous/04082013_StonyBrookU.pdf</a:t>
            </a:r>
          </a:p>
        </p:txBody>
      </p:sp>
    </p:spTree>
    <p:extLst>
      <p:ext uri="{BB962C8B-B14F-4D97-AF65-F5344CB8AC3E}">
        <p14:creationId xmlns:p14="http://schemas.microsoft.com/office/powerpoint/2010/main" val="2787433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alpha val="51917"/>
              </a:schemeClr>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982908D2-AA63-FB3A-066F-7BD4C1A7BC2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171C7E3-95A5-2901-F3D6-21096E55E4DB}"/>
              </a:ext>
            </a:extLst>
          </p:cNvPr>
          <p:cNvSpPr>
            <a:spLocks noGrp="1"/>
          </p:cNvSpPr>
          <p:nvPr>
            <p:ph type="title"/>
          </p:nvPr>
        </p:nvSpPr>
        <p:spPr>
          <a:xfrm>
            <a:off x="762985" y="1194318"/>
            <a:ext cx="10091763" cy="5348875"/>
          </a:xfrm>
          <a:gradFill>
            <a:gsLst>
              <a:gs pos="0">
                <a:schemeClr val="tx1"/>
              </a:gs>
              <a:gs pos="100000">
                <a:schemeClr val="bg1">
                  <a:tint val="98000"/>
                  <a:satMod val="130000"/>
                  <a:shade val="90000"/>
                  <a:lumMod val="103000"/>
                </a:schemeClr>
              </a:gs>
              <a:gs pos="0">
                <a:schemeClr val="bg1">
                  <a:shade val="63000"/>
                  <a:satMod val="120000"/>
                  <a:alpha val="99968"/>
                </a:schemeClr>
              </a:gs>
            </a:gsLst>
            <a:lin ang="5400000" scaled="0"/>
          </a:gradFill>
        </p:spPr>
        <p:txBody>
          <a:bodyPr>
            <a:normAutofit fontScale="90000"/>
          </a:bodyPr>
          <a:lstStyle/>
          <a:p>
            <a:r>
              <a:rPr lang="en-US" sz="4400" dirty="0">
                <a:latin typeface="Calibri" panose="020F0502020204030204" pitchFamily="34" charset="0"/>
                <a:cs typeface="Calibri" panose="020F0502020204030204" pitchFamily="34" charset="0"/>
              </a:rPr>
              <a:t>What MAY a Patent Examiner Do? </a:t>
            </a:r>
            <a:br>
              <a:rPr lang="en-US" sz="3200" dirty="0">
                <a:latin typeface="Calibri" panose="020F0502020204030204" pitchFamily="34" charset="0"/>
                <a:cs typeface="Calibri" panose="020F0502020204030204" pitchFamily="34" charset="0"/>
              </a:rPr>
            </a:br>
            <a:br>
              <a:rPr lang="en-US" sz="3200"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Advise on advantages of, and appropriate classification fields for, pre-examination search </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Advise on advantages of securing services of a competent patent attorney or agent </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Advise on Office fees and Office procedures in general </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Assist public in conducting a search, short of rendering patentability advice or opinion as to whether an application should be filed</a:t>
            </a:r>
            <a:br>
              <a:rPr lang="en-US" dirty="0">
                <a:latin typeface="Calibri" panose="020F0502020204030204" pitchFamily="34" charset="0"/>
                <a:cs typeface="Calibri" panose="020F0502020204030204" pitchFamily="34" charset="0"/>
              </a:rPr>
            </a:br>
            <a:br>
              <a:rPr lang="en-US" sz="32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https://www.uspto.gov/sites/default/files/about/offices/ous/04082013_StonyBrookU.pdf</a:t>
            </a:r>
          </a:p>
        </p:txBody>
      </p:sp>
    </p:spTree>
    <p:extLst>
      <p:ext uri="{BB962C8B-B14F-4D97-AF65-F5344CB8AC3E}">
        <p14:creationId xmlns:p14="http://schemas.microsoft.com/office/powerpoint/2010/main" val="3105838563"/>
      </p:ext>
    </p:extLst>
  </p:cSld>
  <p:clrMapOvr>
    <a:masterClrMapping/>
  </p:clrMapOvr>
</p:sld>
</file>

<file path=ppt/theme/theme1.xml><?xml version="1.0" encoding="utf-8"?>
<a:theme xmlns:a="http://schemas.openxmlformats.org/drawingml/2006/main" name="Cover Slides">
  <a:themeElements>
    <a:clrScheme name="HB 2021 Branding">
      <a:dk1>
        <a:srgbClr val="FFFFFF"/>
      </a:dk1>
      <a:lt1>
        <a:srgbClr val="631248"/>
      </a:lt1>
      <a:dk2>
        <a:srgbClr val="FFFFFF"/>
      </a:dk2>
      <a:lt2>
        <a:srgbClr val="978C8F"/>
      </a:lt2>
      <a:accent1>
        <a:srgbClr val="72B2D4"/>
      </a:accent1>
      <a:accent2>
        <a:srgbClr val="D8601E"/>
      </a:accent2>
      <a:accent3>
        <a:srgbClr val="F0B52B"/>
      </a:accent3>
      <a:accent4>
        <a:srgbClr val="978C8F"/>
      </a:accent4>
      <a:accent5>
        <a:srgbClr val="008EBE"/>
      </a:accent5>
      <a:accent6>
        <a:srgbClr val="A4AA8A"/>
      </a:accent6>
      <a:hlink>
        <a:srgbClr val="D40F7D"/>
      </a:hlink>
      <a:folHlink>
        <a:srgbClr val="5662D0"/>
      </a:folHlink>
    </a:clrScheme>
    <a:fontScheme name="HB 2021 Branding">
      <a:majorFont>
        <a:latin typeface="Poppins"/>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Standard - Simple Interior Slides">
  <a:themeElements>
    <a:clrScheme name="HB 2021 Branding">
      <a:dk1>
        <a:srgbClr val="FFFFFF"/>
      </a:dk1>
      <a:lt1>
        <a:srgbClr val="631248"/>
      </a:lt1>
      <a:dk2>
        <a:srgbClr val="FFFFFF"/>
      </a:dk2>
      <a:lt2>
        <a:srgbClr val="978C8F"/>
      </a:lt2>
      <a:accent1>
        <a:srgbClr val="72B2D4"/>
      </a:accent1>
      <a:accent2>
        <a:srgbClr val="D8601E"/>
      </a:accent2>
      <a:accent3>
        <a:srgbClr val="F0B52B"/>
      </a:accent3>
      <a:accent4>
        <a:srgbClr val="978C8F"/>
      </a:accent4>
      <a:accent5>
        <a:srgbClr val="008EBE"/>
      </a:accent5>
      <a:accent6>
        <a:srgbClr val="A4AA8A"/>
      </a:accent6>
      <a:hlink>
        <a:srgbClr val="D40F7D"/>
      </a:hlink>
      <a:folHlink>
        <a:srgbClr val="5662D0"/>
      </a:folHlink>
    </a:clrScheme>
    <a:fontScheme name="HB 2021 Branding">
      <a:majorFont>
        <a:latin typeface="Poppins"/>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loful_Design Frame Interior Slides">
  <a:themeElements>
    <a:clrScheme name="HB 2021 Branding">
      <a:dk1>
        <a:srgbClr val="FFFFFF"/>
      </a:dk1>
      <a:lt1>
        <a:srgbClr val="631248"/>
      </a:lt1>
      <a:dk2>
        <a:srgbClr val="FFFFFF"/>
      </a:dk2>
      <a:lt2>
        <a:srgbClr val="978C8F"/>
      </a:lt2>
      <a:accent1>
        <a:srgbClr val="72B2D4"/>
      </a:accent1>
      <a:accent2>
        <a:srgbClr val="D8601E"/>
      </a:accent2>
      <a:accent3>
        <a:srgbClr val="F0B52B"/>
      </a:accent3>
      <a:accent4>
        <a:srgbClr val="978C8F"/>
      </a:accent4>
      <a:accent5>
        <a:srgbClr val="008EBE"/>
      </a:accent5>
      <a:accent6>
        <a:srgbClr val="A4AA8A"/>
      </a:accent6>
      <a:hlink>
        <a:srgbClr val="D40F7D"/>
      </a:hlink>
      <a:folHlink>
        <a:srgbClr val="5662D0"/>
      </a:folHlink>
    </a:clrScheme>
    <a:fontScheme name="HB 2021 Branding">
      <a:majorFont>
        <a:latin typeface="Poppins"/>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93DA007F7E7B4494429A9943179FA4" ma:contentTypeVersion="13" ma:contentTypeDescription="Create a new document." ma:contentTypeScope="" ma:versionID="851a5cfa4af38d082ec34b550fc0bdcd">
  <xsd:schema xmlns:xsd="http://www.w3.org/2001/XMLSchema" xmlns:xs="http://www.w3.org/2001/XMLSchema" xmlns:p="http://schemas.microsoft.com/office/2006/metadata/properties" xmlns:ns2="a6c1c8e1-a612-4352-967c-bddf07522caf" xmlns:ns3="d80a9649-b014-4df0-b80e-c70666fd8273" targetNamespace="http://schemas.microsoft.com/office/2006/metadata/properties" ma:root="true" ma:fieldsID="61aa6d11936fa9cec58400b60157e5f2" ns2:_="" ns3:_="">
    <xsd:import namespace="a6c1c8e1-a612-4352-967c-bddf07522caf"/>
    <xsd:import namespace="d80a9649-b014-4df0-b80e-c70666fd827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c1c8e1-a612-4352-967c-bddf07522c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6f09554-5b24-4385-8989-402ff7cc679d" ma:termSetId="09814cd3-568e-fe90-9814-8d621ff8fb84" ma:anchorId="fba54fb3-c3e1-fe81-a776-ca4b69148c4d" ma:open="true" ma:isKeyword="false">
      <xsd:complexType>
        <xsd:sequence>
          <xsd:element ref="pc:Terms" minOccurs="0" maxOccurs="1"/>
        </xsd:sequence>
      </xsd:complex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0a9649-b014-4df0-b80e-c70666fd827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a345c8cb-0b13-4b14-976b-52ed3b952687}" ma:internalName="TaxCatchAll" ma:showField="CatchAllData" ma:web="d80a9649-b014-4df0-b80e-c70666fd82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20596A-9BA8-4151-83FB-236658E33082}"/>
</file>

<file path=customXml/itemProps2.xml><?xml version="1.0" encoding="utf-8"?>
<ds:datastoreItem xmlns:ds="http://schemas.openxmlformats.org/officeDocument/2006/customXml" ds:itemID="{4F07356A-0E10-4D07-899D-EB73717B9AE5}"/>
</file>

<file path=docProps/app.xml><?xml version="1.0" encoding="utf-8"?>
<Properties xmlns="http://schemas.openxmlformats.org/officeDocument/2006/extended-properties" xmlns:vt="http://schemas.openxmlformats.org/officeDocument/2006/docPropsVTypes">
  <TotalTime>3307</TotalTime>
  <Words>2145</Words>
  <Application>Microsoft Macintosh PowerPoint</Application>
  <PresentationFormat>Widescreen</PresentationFormat>
  <Paragraphs>28</Paragraphs>
  <Slides>24</Slides>
  <Notes>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24</vt:i4>
      </vt:variant>
    </vt:vector>
  </HeadingPairs>
  <TitlesOfParts>
    <vt:vector size="38" baseType="lpstr">
      <vt:lpstr>ＭＳ Ｐゴシック</vt:lpstr>
      <vt:lpstr>Aptos</vt:lpstr>
      <vt:lpstr>Aptos Display</vt:lpstr>
      <vt:lpstr>Arial</vt:lpstr>
      <vt:lpstr>Calibri</vt:lpstr>
      <vt:lpstr>IBM Plex Sans</vt:lpstr>
      <vt:lpstr>IBMPlexSans</vt:lpstr>
      <vt:lpstr>Poppins</vt:lpstr>
      <vt:lpstr>Source Sans Pro</vt:lpstr>
      <vt:lpstr>Wingdings</vt:lpstr>
      <vt:lpstr>Cover Slides</vt:lpstr>
      <vt:lpstr>Custom Design</vt:lpstr>
      <vt:lpstr>Standard - Simple Interior Slides</vt:lpstr>
      <vt:lpstr>Coloful_Design Frame Interior Slides</vt:lpstr>
      <vt:lpstr>The Psychology of Examination  (“It Ain’t What You Do, It’s the Way That You Do It”)</vt:lpstr>
      <vt:lpstr>Sharon Crane is a counsel in the IP Group in Haynes Boone’s Washington, D.C. office.  She is also Deputy Secretary General of FICPI International, as well as co-chair of FICPI’s webinar and DEIA committees and patent stream leader for the FICPI Forum in Madrid in September 2024.  Her practice focuses on patent prosecution, opinion work, due diligence, patent interferences, and post-grant practice at the U.S. Patent and Trademark Office Patent Trial and Appeal Board (PTAB), specializing in the biotechnology and pharmaceutical sectors.  Sharon received a bachelor’s degree in Behavioral Biology, studied neuroscience in graduate school, and ultimately obtained a Ph.D. in molecular biology and genetics from Johns Hopkins Medical School, focusing on the biology of lentiviruses. After a post-doc at a large pharmaceutical company, she became a technical specialist at an IP boutique while she attended George Washington Law School.   Sharon.crane@haynesboone.com/Sharon.crane@ficpi.org</vt:lpstr>
      <vt:lpstr>“The specification and claims of a patent, particularly if the invention be at all complicated, constitute one of the most difficult legal instruments to draw with accuracy.”  Mr. Justice Brown Topliff v. Topliff United States Supreme Court 145 U.S. 156, 171 (1892)</vt:lpstr>
      <vt:lpstr> In the US, patent examination process is conducted according to the Manual of Patent Examining Procedure (MPEP)  https://www.uspto.gov/web/offices/pac/mpep/index.html</vt:lpstr>
      <vt:lpstr>What is the Role of Patent Examiner?  Issue Valid Patents   o Make appropriate objections   o Make only reasonable rejections   o Help applicant identify allowable subject matter  Act as an advocate for the Public   o Ensure development of a clear and complete file wrapper record   o Patent prosecution before the Office should not be adversarial, instead it should be cooperative investigation between the Examiner and the Applicant, which ensures an Applicant receives a patent only for that which they are entitled to in accordance with Patent laws.  https://www.uspto.gov/sites/default/files/about/offices/ous/04082013_StonyBrookU.pdf</vt:lpstr>
      <vt:lpstr>What is the Role of Patent Examiner? (con’t)  • To serve as advocate/protector of public interest with respect to intellectual property  • To provide direct service and assistance to customers from inside and outside the U.S. Patent &amp; Trademark Office   • To serve as a judge on patentability with respect to inventions claimed in a patent application under conditions for patentability set forth in Title 35 of the United States Code  https://www.uspto.gov/sites/default/files/about/offices/ous/04082013_StonyBrookU.pdf</vt:lpstr>
      <vt:lpstr>What does a Patent Examiner Do?   • Reads and understands the invention set forth in the specification   • Determines whether the application is adequate to define the metes and bounds of the claimed invention   • Determines the scope of the claims   • Searches existing technology for claimed invention • Determines patentability of the claimed invention  https://www.uspto.gov/sites/default/files/about/offices/ous/04082013_StonyBrookU.pdf</vt:lpstr>
      <vt:lpstr>What does a Patent Examiner Do? (con’t)  • Writes an Office Action which identifies and analyzes all issues in the application pertinent to patentability of the claimed invention   • Responds completely to Applicant’s reply   • Issues Notice of Allowance or Notice of Abandonment   • Ensures that all pertinent procedural steps necessary for obtaining a patent are complied with during prosecution of an application  https://www.uspto.gov/sites/default/files/about/offices/ous/04082013_StonyBrookU.pdf</vt:lpstr>
      <vt:lpstr>What MAY a Patent Examiner Do?   • Advise on advantages of, and appropriate classification fields for, pre-examination search   • Advise on advantages of securing services of a competent patent attorney or agent   • Advise on Office fees and Office procedures in general   • Assist public in conducting a search, short of rendering patentability advice or opinion as to whether an application should be filed  https://www.uspto.gov/sites/default/files/about/offices/ous/04082013_StonyBrookU.pdf</vt:lpstr>
      <vt:lpstr>Examiner Training  Patent Training Academy (PTA) – entry level Examiners get in-depth review of statutes and rules relevant to examination (2-phase, 12 months)  Examiner refresher training program - Enhances examination knowledge and skills in procedural and legal topics  •Master class training program - Delves deeper into specific topics touched on in refresher training •Patent Quality Chats - Webinars that target a component(s) of a larger procedural or legal concept •Legal lecture series - Based on major court decisions and USPTO policies •Patent Law and Evidence course - Covers authoritative court   decisions on statutory issues and the handling of evidence during examination   https://www.uspto.gov/sites/default/files/documents/20190808_PPAC_Operations-Update.pdf</vt:lpstr>
      <vt:lpstr> USPTO Technology Centers  TC 1600 Biotechnology and Organic Chemistry TC 1700 Chemical and Materials Engineering TC 2100 Computer Architecture Software and Information Security TC 2400 Computer Networks, Multiplex, Cable and Cryptography/Security TC 2600 Communications TC 2800 Semiconductors, Electrical and Optical Systems and Components TC 2900 Designs TC 3600 Transportation, Electronic Commerce, Construction, Agriculture, Licensing and Review TC 3700 Mechanical Engineering, Manufacturing and Products</vt:lpstr>
      <vt:lpstr>Organization within the TC  Examiner with no signatory authority (works with a Primary Examiner or Supervisory Patent Examiner [SPE] who signs office actions)  Examiner with partial signatory authority (signs own actions with exceptions – MPEP 1005)  Primary Examiner  Supervisory Patent Examiner (SPE)  Tech Center Director </vt:lpstr>
      <vt:lpstr>Action by Examiner  Restriction/Election Requirement – choose Group of claims to patentably distinct inventions and/or elect species to expedite examination  Method claims may be rejoined if composition claims are allowed  Genus may be allowed if species is patentable  Respond within 2 months – 5 one-month extensions are available  First Office Action – Respond within 3 months; 3 one-month extensions available  Final Office Action – Respond within 3 months; 3 one-month extensions available (if you respond within 2 months, Examiner is required to respond in the 3rd month, such that you can appeal or file Request for Continued Examination [RCE] without EOT) </vt:lpstr>
      <vt:lpstr>Responding to Action by Examiner  Restriction/Election Requirement   Can traverse, but be careful of admissions regarding “same invention” in later proceedings  Claims in different Groups should not be subject to obviousness-type double patenting in a divisional application  First Office Action  Can amend and/or argue; amendment may trigger a final office action  Interview may expedite allowance  Final Office Action   Can amend and/or argue – if not allowed must file RCE or Notice of Appeal within 6 months to keep application pending </vt:lpstr>
      <vt:lpstr>Responding to Action by Examiner  Restriction/Election Requirement   If it’s a US national stage from a PCT, make sure Examiner is using unity of invention standard  Can call/schedule an interview to discuss withdrawal (full or partial rejoinder)  First Office Action  You should be entitled to an interview as a matter of right  Final Office Action   Consider After Final Consideration Pilot 2.0 – extended to Sept. 30, 2024  Must file response under 37 CFR 1.116 with form PTO/SB/434 (3-22)  Must amend at least one independent claim that does not broaden the claim in any respect</vt:lpstr>
      <vt:lpstr>Action by Examiner Under AFCP 2.0  AFCP 2.0 authorizes additional time for examiners to search and/or consider responses after final rejection. Under AFCP 2.0, examiners will also use the additional time to schedule and conduct an interview to discuss the results of their search and/or consideration with you, if your response does not place the application in condition for allowance.</vt:lpstr>
      <vt:lpstr>Action by Examiner after Response After Final  Allowance  Be sure to check that you agree with Reasons for Allowance  Advisory Action  May enter AF amendment but indicate it does not place claims in condition for allowance  May not enter AF amendment if it ”raises new issues that would require further search” </vt:lpstr>
      <vt:lpstr>Action by Applicant After Final Rejection/Advisory Action  File Request for Continued Examination (RCE) – restarts prosecution process; maintain same application number and filing date  File Continuation (CON) – restarts entire application processing followed by examination; gives applicant extra time to consider strategy  File Divisional (DIV) – directed to a group of claims subject to restriction requirement but not pursued in previous application  Beware of first action final rejection if claims are the same or patentably indistinct!!  </vt:lpstr>
      <vt:lpstr>Action by Applicant After Final Rejection/Advisory Action (con’t)  File Request for Continued Examination (RCE) – restarts prosecution process; maintain same application number and filing date  File Continuation (CON) – restarts entire application processing followed by examination; gives applicant extra time to consider strategy  Beware of first action final rejection if claims are the same or patentably indistinct!!  File Divisional (DIV) – directed to a group of claims subject to restriction requirement but not pursued in previous application  File Appeal to PTAB – file Notice of Appeal and in two months; can file Pre-Appeal Request for Review along with NOA; must file with Appeal Brief Request for Review (5 pages or less) – sometimes effective to preempt lengthy appeal process; full Appeal Brief must be filed within 2 months; supervisor will designate a panel to review rejections and arguments and may reopen prosecution if appropriate – no interviews </vt:lpstr>
      <vt:lpstr>Dealing with a recalcitrant Examiner  Interview, interview, interview! (Be friendly, clearly express arguments; be willing to reasonably negotiate – “throw the Examiner a bone”?)  If Examiner does not have signatory authority, insist that a primary Examiner or SPE be involved </vt:lpstr>
      <vt:lpstr>Dealing with a recalcitrant Examiner (con’t)  If an Examiner has signatory authority, you can still request that a SPE be present  You can call a SPE directly if Examiner is not responsive or you believe they are taking an unreasonable position – but there is risk of alienating the Examiner – tread lightly! </vt:lpstr>
      <vt:lpstr>Dealing with a recalcitrant Examiner (con’t)  Sometimes, neither the Examiner nor the SPE is helpful  Consider contacting TC Director  Consider Ombudsman procedure  The Patents Ombudsman Program should only be contacted when an applicant, attorney or agent feels that examination has stalled and that their efforts to move their application forward through the normal channels (e.g., contacting the examiner or supervisory patent examiner or TC Director) have not been effective. </vt:lpstr>
      <vt:lpstr>Questions??  Thank you!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Fogg, Colby</dc:creator>
  <cp:lastModifiedBy>Sharon Crane</cp:lastModifiedBy>
  <cp:revision>40</cp:revision>
  <dcterms:created xsi:type="dcterms:W3CDTF">2021-05-03T18:59:52Z</dcterms:created>
  <dcterms:modified xsi:type="dcterms:W3CDTF">2024-06-12T18:59:40Z</dcterms:modified>
</cp:coreProperties>
</file>